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94" r:id="rId3"/>
    <p:sldId id="257" r:id="rId4"/>
    <p:sldId id="291" r:id="rId5"/>
    <p:sldId id="295" r:id="rId6"/>
    <p:sldId id="288" r:id="rId7"/>
    <p:sldId id="296" r:id="rId8"/>
    <p:sldId id="261" r:id="rId9"/>
    <p:sldId id="259" r:id="rId10"/>
    <p:sldId id="258" r:id="rId11"/>
    <p:sldId id="297" r:id="rId12"/>
    <p:sldId id="262" r:id="rId13"/>
    <p:sldId id="287" r:id="rId14"/>
    <p:sldId id="265" r:id="rId15"/>
    <p:sldId id="293" r:id="rId16"/>
    <p:sldId id="289" r:id="rId17"/>
    <p:sldId id="298" r:id="rId18"/>
    <p:sldId id="269" r:id="rId19"/>
    <p:sldId id="270" r:id="rId20"/>
    <p:sldId id="271" r:id="rId21"/>
    <p:sldId id="301" r:id="rId22"/>
    <p:sldId id="272" r:id="rId23"/>
    <p:sldId id="273" r:id="rId24"/>
    <p:sldId id="274" r:id="rId25"/>
    <p:sldId id="302" r:id="rId26"/>
    <p:sldId id="290" r:id="rId27"/>
    <p:sldId id="275" r:id="rId28"/>
    <p:sldId id="276" r:id="rId29"/>
    <p:sldId id="277" r:id="rId30"/>
    <p:sldId id="303" r:id="rId31"/>
    <p:sldId id="304" r:id="rId32"/>
    <p:sldId id="305" r:id="rId33"/>
    <p:sldId id="278" r:id="rId34"/>
    <p:sldId id="279" r:id="rId35"/>
    <p:sldId id="306" r:id="rId36"/>
    <p:sldId id="281" r:id="rId37"/>
    <p:sldId id="280" r:id="rId38"/>
    <p:sldId id="282" r:id="rId39"/>
    <p:sldId id="283" r:id="rId40"/>
    <p:sldId id="307" r:id="rId41"/>
    <p:sldId id="308" r:id="rId42"/>
    <p:sldId id="309" r:id="rId43"/>
    <p:sldId id="284" r:id="rId44"/>
    <p:sldId id="285" r:id="rId45"/>
    <p:sldId id="286" r:id="rId46"/>
    <p:sldId id="267" r:id="rId47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E5F5"/>
    <a:srgbClr val="15608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7"/>
    <p:restoredTop sz="83662"/>
  </p:normalViewPr>
  <p:slideViewPr>
    <p:cSldViewPr snapToGrid="0">
      <p:cViewPr varScale="1">
        <p:scale>
          <a:sx n="98" d="100"/>
          <a:sy n="98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674D2-686F-EE42-8E8F-1BD8A68C8580}" type="datetimeFigureOut">
              <a:rPr lang="en-TH" smtClean="0"/>
              <a:t>10/30/24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8CEF3-0DC7-4142-B939-09BA29566049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54440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calc_grav</a:t>
            </a:r>
            <a:endParaRPr lang="en-US" dirty="0"/>
          </a:p>
          <a:p>
            <a:r>
              <a:rPr lang="en-US" dirty="0"/>
              <a:t>0 =&gt; 1 why?</a:t>
            </a:r>
          </a:p>
          <a:p>
            <a:r>
              <a:rPr lang="en-US" dirty="0"/>
              <a:t>+=.35 # Accelerator: the velocity increases every frame </a:t>
            </a:r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8CEF3-0DC7-4142-B939-09BA29566049}" type="slidenum">
              <a:rPr lang="en-TH" smtClean="0"/>
              <a:t>29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231913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8CEF3-0DC7-4142-B939-09BA29566049}" type="slidenum">
              <a:rPr lang="en-TH" smtClean="0"/>
              <a:t>33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661013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8CEF3-0DC7-4142-B939-09BA29566049}" type="slidenum">
              <a:rPr lang="en-TH" smtClean="0"/>
              <a:t>42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544012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F4AAA-42BB-9126-2CE7-AD770E5C9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626371-2AF8-FC2D-0A7A-81F9D1739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829E-4496-9046-1B6E-8C34B8019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B8D7-757B-AC40-816A-D6D89B8A864A}" type="datetimeFigureOut">
              <a:rPr lang="en-TH" smtClean="0"/>
              <a:t>10/30/24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0E432-C102-C844-F7C1-58DF8CD01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0723D-C8B5-C1ED-F697-9B1CB9FFF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42322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05C69-F9F6-FE67-8492-4FB252F0D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AEE15-7D08-F2A7-CA20-93D75C2A6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AB54B-9710-AE8E-13F7-FFF84EAC4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B8D7-757B-AC40-816A-D6D89B8A864A}" type="datetimeFigureOut">
              <a:rPr lang="en-TH" smtClean="0"/>
              <a:t>10/30/24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A7EE0-57F7-7DA1-C8C2-8378FB697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E1B2D-4943-DCCA-71F9-BE2552EE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9639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3AF018-0414-A0EB-ABCB-942AF9A8B9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D34787-C758-32B5-8FA9-8913F15AC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14599-484A-1647-6214-53B7CE72D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B8D7-757B-AC40-816A-D6D89B8A864A}" type="datetimeFigureOut">
              <a:rPr lang="en-TH" smtClean="0"/>
              <a:t>10/30/24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C726E-2A0F-BA8B-7E00-E656E171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AD2BA-02FC-CE2B-45C7-2CE5DCAD4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3776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A521-D977-3586-73EE-A06451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E2AFF-9313-C777-D43F-46E5D4DD9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A0C81-740D-9AD2-657C-91EC17772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B8D7-757B-AC40-816A-D6D89B8A864A}" type="datetimeFigureOut">
              <a:rPr lang="en-TH" smtClean="0"/>
              <a:t>10/30/24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06964-FC5E-4F2C-B317-CAD3D05F8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5399D-7801-6E2C-539F-B0042F90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74709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951C1-D5B2-7379-27DE-B819B9FBB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7788C-FB73-7CFD-4E82-BB3263B5D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1E7E9-F531-AB9E-F4FC-13AE9D9D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B8D7-757B-AC40-816A-D6D89B8A864A}" type="datetimeFigureOut">
              <a:rPr lang="en-TH" smtClean="0"/>
              <a:t>10/30/24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D4567-4354-16E1-1B89-5CA1361E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1319F-BC30-B523-0E55-C4EE0B2B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7044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902C8-71AD-24B2-98CC-0D2399A8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D7FAB-60DD-64CC-E73C-13B791BA64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689AB-3FF4-B2BC-8267-206F5874C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D0CA1-A571-5E67-D4EA-8A0717FD5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B8D7-757B-AC40-816A-D6D89B8A864A}" type="datetimeFigureOut">
              <a:rPr lang="en-TH" smtClean="0"/>
              <a:t>10/30/24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DD854-FD77-3A89-5CB9-DEB79099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044C5-EC3F-1B9A-B4E7-A288CE5A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31956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81302-D530-A867-1097-43D42E09F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AAA3C-B1A7-8726-9F01-F479E0C91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4915A-5692-8D08-FAB9-81066A3E4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BCCD4C-2BF9-28AB-4C1E-02196B65AA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5CF898-1E37-1DC7-6EFF-38FBC9D20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85DEE2-6D09-2BE2-D91D-4B6FC76C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B8D7-757B-AC40-816A-D6D89B8A864A}" type="datetimeFigureOut">
              <a:rPr lang="en-TH" smtClean="0"/>
              <a:t>10/30/24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011D2-DD4F-CBCD-E130-B6A31953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FB48D5-14B9-1DD3-3A8F-35208188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6073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87CC-A9D8-BDE7-C636-67AD0CAD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C0C4B-3348-34E4-6B16-6D8433B33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B8D7-757B-AC40-816A-D6D89B8A864A}" type="datetimeFigureOut">
              <a:rPr lang="en-TH" smtClean="0"/>
              <a:t>10/30/24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DE7E2-C973-7426-FCD8-6BAEFA585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997877-EF74-B928-31C1-1D737AB5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18483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2EFB7-01F2-BB90-7878-F3EB6DDB6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B8D7-757B-AC40-816A-D6D89B8A864A}" type="datetimeFigureOut">
              <a:rPr lang="en-TH" smtClean="0"/>
              <a:t>10/30/24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CAC7E4-3157-BE16-302C-5EBD0DBBD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B4531-857C-6B3E-0B77-B002BCB4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73937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16CC-FCE9-CACE-BABE-42D9AAD43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02C96-F401-7DCD-5D0F-CFBB43C6E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2FA08-97F5-0587-C64E-A5B3FEFD2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7E138-8D44-4B1F-73CF-909F3E07E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B8D7-757B-AC40-816A-D6D89B8A864A}" type="datetimeFigureOut">
              <a:rPr lang="en-TH" smtClean="0"/>
              <a:t>10/30/24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EDE96-8F88-DEB4-FF88-17E73EAF8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D2360-06EC-F6CD-20F4-20BBB04D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0139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17FB-9EDC-A66F-7E2A-770ECA91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8B748A-364D-9F09-A316-86B5D83085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0C16B-FB7D-9CE5-9505-40E4828BE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D5CFB-DBF5-39E0-2977-B85D97803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B8D7-757B-AC40-816A-D6D89B8A864A}" type="datetimeFigureOut">
              <a:rPr lang="en-TH" smtClean="0"/>
              <a:t>10/30/24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A35A9-88A7-28A2-7F4A-1E7ADE50A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D095A-4B33-B949-4F98-674F5E35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50713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8E78C7-29F0-DF43-E2EB-A850FEC5C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AE36A-86DF-BA54-C057-1123BA87D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2112A-1297-CEB6-D402-5817AAA701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7DB8D7-757B-AC40-816A-D6D89B8A864A}" type="datetimeFigureOut">
              <a:rPr lang="en-TH" smtClean="0"/>
              <a:t>10/30/24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8FB19-C09D-2959-7DE2-2EDAD3564A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DA66D-EA2D-9ED9-560E-8B9B24D786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6724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rvKalb/Object-Oriented-Python-Code/tree/master/Chapter_12/HigherOrLowe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video" Target="https://www.youtube.com/embed/RyoMHyCR4-w?list=PLUjR0nhln8uZmDrHG5TxL_GboYP1I16sr" TargetMode="Externa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6.jpeg"/><Relationship Id="rId2" Type="http://schemas.openxmlformats.org/officeDocument/2006/relationships/video" Target="https://www.youtube.com/embed/Z_R3EzsVnY4?list=PLUjR0nhln8uYp9yKJnGdBN-66di_5G4d2" TargetMode="External"/><Relationship Id="rId1" Type="http://schemas.openxmlformats.org/officeDocument/2006/relationships/video" Target="https://www.youtube.com/embed/S7eMdoM1MTc?list=PLUjR0nhln8uYtUcblVH0fxKjobSsT32cp" TargetMode="External"/><Relationship Id="rId6" Type="http://schemas.openxmlformats.org/officeDocument/2006/relationships/video" Target="https://www.youtube.com/embed/r-42u3Ti-A4?list=PL3765F6910B016383" TargetMode="External"/><Relationship Id="rId11" Type="http://schemas.openxmlformats.org/officeDocument/2006/relationships/image" Target="../media/image15.jpeg"/><Relationship Id="rId5" Type="http://schemas.openxmlformats.org/officeDocument/2006/relationships/video" Target="https://www.youtube.com/embed/2vjrZXuz1Gs?list=PLUjR0nhln8ubHF8yQe0kly1_00sM8S8Pv" TargetMode="External"/><Relationship Id="rId10" Type="http://schemas.openxmlformats.org/officeDocument/2006/relationships/image" Target="../media/image14.jpeg"/><Relationship Id="rId4" Type="http://schemas.openxmlformats.org/officeDocument/2006/relationships/video" Target="https://www.youtube.com/embed/fW2PoGiCPik?list=PLUjR0nhln8uZZjNv16i-v5Sgi_spcoWQS" TargetMode="External"/><Relationship Id="rId9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arcadegames.com/python_examples/show_file.php?file=game_class_example.py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4Y5KrNgP_c?feature=oembed" TargetMode="Externa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arcadegames.com/python_examples/show_file.php?file=platform_moving.py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KdOD5VkY48?feature=oembed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programarcadegames.com/index.php?chapter=introduction_to_sprites&amp;lang=en#section_1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35EC9-564C-4261-60B2-8D866D844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1" y="735283"/>
            <a:ext cx="4978399" cy="3165045"/>
          </a:xfrm>
        </p:spPr>
        <p:txBody>
          <a:bodyPr anchor="b">
            <a:normAutofit/>
          </a:bodyPr>
          <a:lstStyle/>
          <a:p>
            <a:pPr algn="l"/>
            <a:r>
              <a:rPr lang="en-TH" sz="5200" dirty="0"/>
              <a:t>Games 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4E1F9-CC1C-BB9C-3748-A877EC44A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7101" y="4078423"/>
            <a:ext cx="4978399" cy="2058657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 few demo programs using </a:t>
            </a:r>
            <a:r>
              <a:rPr lang="en-US" sz="2000" b="1" i="1" dirty="0" err="1"/>
              <a:t>pygame</a:t>
            </a:r>
            <a:r>
              <a:rPr lang="en-US" sz="2000" dirty="0"/>
              <a:t> and </a:t>
            </a:r>
            <a:r>
              <a:rPr lang="en-US" sz="2000" b="1" i="1" dirty="0" err="1"/>
              <a:t>pygwidgets</a:t>
            </a:r>
            <a:r>
              <a:rPr lang="en-US" sz="2000" dirty="0"/>
              <a:t>. 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Each program will present one or more </a:t>
            </a:r>
            <a:r>
              <a:rPr lang="en-US" sz="2000" b="1" dirty="0"/>
              <a:t>reusable classes </a:t>
            </a:r>
            <a:r>
              <a:rPr lang="en-US" sz="2000" dirty="0"/>
              <a:t>and show how they can be used in sample projects.</a:t>
            </a:r>
          </a:p>
        </p:txBody>
      </p:sp>
      <p:pic>
        <p:nvPicPr>
          <p:cNvPr id="23" name="Graphic 22" descr="Game controller">
            <a:extLst>
              <a:ext uri="{FF2B5EF4-FFF2-40B4-BE49-F238E27FC236}">
                <a16:creationId xmlns:a16="http://schemas.microsoft.com/office/drawing/2014/main" id="{5F853A8E-2FCC-12C2-3F56-1464BE0E3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25" name="Graphic 24" descr="Game controller">
            <a:extLst>
              <a:ext uri="{FF2B5EF4-FFF2-40B4-BE49-F238E27FC236}">
                <a16:creationId xmlns:a16="http://schemas.microsoft.com/office/drawing/2014/main" id="{66FF0DCB-B0FB-4E8B-970A-7551F8E14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4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9228-2CDB-A089-CF8B-6F6276B36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Card Class: </a:t>
            </a:r>
            <a:r>
              <a:rPr lang="en-US" sz="2800" dirty="0"/>
              <a:t>To represent a card </a:t>
            </a:r>
            <a:endParaRPr lang="en-T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86921B-4942-ADCC-0179-CB4F3273D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3FC12-749D-79F8-0DA8-A736E11B7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77885"/>
            <a:ext cx="5157787" cy="35117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Rank (ace, 2, 3, ... 10, jack, queen, king)</a:t>
            </a:r>
          </a:p>
          <a:p>
            <a:r>
              <a:rPr lang="en-US" dirty="0"/>
              <a:t>Suit (clubs, hearts, diamonds, spades)</a:t>
            </a:r>
          </a:p>
          <a:p>
            <a:r>
              <a:rPr lang="en-US" dirty="0"/>
              <a:t>Value (1, 2, 3, ... 12, 13)</a:t>
            </a:r>
          </a:p>
          <a:p>
            <a:r>
              <a:rPr lang="en-US" dirty="0"/>
              <a:t>Name (built using the rank and suit: for example, 7 of clubs)</a:t>
            </a:r>
          </a:p>
          <a:p>
            <a:r>
              <a:rPr lang="en-US" dirty="0"/>
              <a:t>Image of the back of the card (a single image </a:t>
            </a:r>
            <a:r>
              <a:rPr lang="en-US" b="1" dirty="0"/>
              <a:t>shared</a:t>
            </a:r>
            <a:r>
              <a:rPr lang="en-US" dirty="0"/>
              <a:t> by all Card objects) </a:t>
            </a:r>
          </a:p>
          <a:p>
            <a:r>
              <a:rPr lang="en-US" dirty="0"/>
              <a:t>Image of the front of the card (a </a:t>
            </a:r>
            <a:r>
              <a:rPr lang="en-US" b="1" dirty="0"/>
              <a:t>unique</a:t>
            </a:r>
            <a:r>
              <a:rPr lang="en-US" dirty="0"/>
              <a:t> image for each Card object)</a:t>
            </a:r>
            <a:br>
              <a:rPr lang="en-US" dirty="0"/>
            </a:br>
            <a:endParaRPr lang="en-US" dirty="0"/>
          </a:p>
          <a:p>
            <a:endParaRPr lang="en-T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8AB7FC-9A0A-4804-99CF-7F05284343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68444" y="1681163"/>
            <a:ext cx="4186944" cy="823912"/>
          </a:xfrm>
        </p:spPr>
        <p:txBody>
          <a:bodyPr/>
          <a:lstStyle/>
          <a:p>
            <a:r>
              <a:rPr lang="en-TH" dirty="0"/>
              <a:t>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70C79-77A2-C21F-687D-09E138E22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68444" y="2677885"/>
            <a:ext cx="4186944" cy="381499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__</a:t>
            </a:r>
            <a:r>
              <a:rPr lang="en-US" b="1" dirty="0" err="1"/>
              <a:t>init</a:t>
            </a:r>
            <a:r>
              <a:rPr lang="en-US" b="1" dirty="0"/>
              <a:t>__()</a:t>
            </a:r>
          </a:p>
          <a:p>
            <a:r>
              <a:rPr lang="en-US" b="1" dirty="0"/>
              <a:t>conceal()</a:t>
            </a:r>
          </a:p>
          <a:p>
            <a:r>
              <a:rPr lang="en-US" b="1" dirty="0"/>
              <a:t>reveal()</a:t>
            </a:r>
          </a:p>
          <a:p>
            <a:r>
              <a:rPr lang="en-US" b="1" dirty="0" err="1"/>
              <a:t>getName</a:t>
            </a:r>
            <a:r>
              <a:rPr lang="en-US" b="1" dirty="0"/>
              <a:t>()</a:t>
            </a:r>
          </a:p>
          <a:p>
            <a:r>
              <a:rPr lang="en-US" b="1" dirty="0" err="1"/>
              <a:t>getValue</a:t>
            </a:r>
            <a:r>
              <a:rPr lang="en-US" b="1" dirty="0"/>
              <a:t>()</a:t>
            </a:r>
          </a:p>
          <a:p>
            <a:r>
              <a:rPr lang="en-US" b="1" dirty="0" err="1"/>
              <a:t>getSuit</a:t>
            </a:r>
            <a:r>
              <a:rPr lang="en-US" b="1" dirty="0"/>
              <a:t>()</a:t>
            </a:r>
          </a:p>
          <a:p>
            <a:r>
              <a:rPr lang="en-US" b="1" dirty="0" err="1"/>
              <a:t>getRank</a:t>
            </a:r>
            <a:r>
              <a:rPr lang="en-US" b="1" dirty="0"/>
              <a:t>()</a:t>
            </a:r>
          </a:p>
          <a:p>
            <a:r>
              <a:rPr lang="en-US" b="1" dirty="0" err="1"/>
              <a:t>setLoc</a:t>
            </a:r>
            <a:r>
              <a:rPr lang="en-US" b="1" dirty="0"/>
              <a:t>()</a:t>
            </a:r>
          </a:p>
          <a:p>
            <a:r>
              <a:rPr lang="en-US" b="1" dirty="0" err="1"/>
              <a:t>getLoc</a:t>
            </a:r>
            <a:r>
              <a:rPr lang="en-US" b="1" dirty="0"/>
              <a:t>()</a:t>
            </a:r>
          </a:p>
          <a:p>
            <a:r>
              <a:rPr lang="en-US" b="1" dirty="0"/>
              <a:t>draw()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763AFC-D269-B4BF-C256-3F3A36FEC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358" y="-1571"/>
            <a:ext cx="3673642" cy="196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24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5554-BAC2-7625-9CE5-0B9E1681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Step-03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3D11F8E-0DCB-DD6E-E590-2F813710F7B7}"/>
              </a:ext>
            </a:extLst>
          </p:cNvPr>
          <p:cNvSpPr/>
          <p:nvPr/>
        </p:nvSpPr>
        <p:spPr>
          <a:xfrm>
            <a:off x="955767" y="5795868"/>
            <a:ext cx="914400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Card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FB83CD-3CD3-5497-296C-28A281858FE0}"/>
              </a:ext>
            </a:extLst>
          </p:cNvPr>
          <p:cNvSpPr/>
          <p:nvPr/>
        </p:nvSpPr>
        <p:spPr>
          <a:xfrm>
            <a:off x="955767" y="2948166"/>
            <a:ext cx="914400" cy="56170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Game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57311E-7E54-4E2F-EF7E-CE955173073B}"/>
              </a:ext>
            </a:extLst>
          </p:cNvPr>
          <p:cNvSpPr/>
          <p:nvPr/>
        </p:nvSpPr>
        <p:spPr>
          <a:xfrm>
            <a:off x="955767" y="4372017"/>
            <a:ext cx="914400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Deck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4AEDBF-DB78-578A-5FB3-293FE18EEF72}"/>
              </a:ext>
            </a:extLst>
          </p:cNvPr>
          <p:cNvSpPr/>
          <p:nvPr/>
        </p:nvSpPr>
        <p:spPr>
          <a:xfrm>
            <a:off x="955767" y="1524315"/>
            <a:ext cx="914400" cy="56170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Main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F48C9E-C712-EAF1-6367-0448D357A0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93295" y="2477227"/>
            <a:ext cx="574765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608FE3-AF35-D6E5-8FB8-D9C678A9E3F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93295" y="3912247"/>
            <a:ext cx="574765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5867A5-D2B2-70C6-50E0-00FCAB2035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93295" y="5347662"/>
            <a:ext cx="574765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9C43E2E-D4A8-8033-B813-5C304EEAF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969" y="1466604"/>
            <a:ext cx="7772400" cy="4872367"/>
          </a:xfrm>
          <a:prstGeom prst="rect">
            <a:avLst/>
          </a:prstGeom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9B2B92B-F135-9BB8-0E25-46D7BBC0FD89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5076" y="3229017"/>
            <a:ext cx="12700" cy="2847702"/>
          </a:xfrm>
          <a:prstGeom prst="bentConnector3">
            <a:avLst>
              <a:gd name="adj1" fmla="val 1800000"/>
            </a:avLst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6549B34-00BB-ADFA-5218-34E035B45A0E}"/>
              </a:ext>
            </a:extLst>
          </p:cNvPr>
          <p:cNvSpPr/>
          <p:nvPr/>
        </p:nvSpPr>
        <p:spPr>
          <a:xfrm>
            <a:off x="6096000" y="3378302"/>
            <a:ext cx="1550670" cy="49312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Algorithms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3BB64A-1C48-6986-6059-2DFCE6E45DE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3498507" y="3871426"/>
            <a:ext cx="3372828" cy="1924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9F8BA8-7F65-2CDA-66E9-920878C6946C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871335" y="3871426"/>
            <a:ext cx="775335" cy="18572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92557C-7E95-8102-8D03-FE5459039440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016978" y="3871426"/>
            <a:ext cx="854357" cy="185728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82839-490F-8A2E-C277-3A0BE00FEEB1}"/>
              </a:ext>
            </a:extLst>
          </p:cNvPr>
          <p:cNvSpPr>
            <a:spLocks noChangeAspect="1"/>
          </p:cNvSpPr>
          <p:nvPr/>
        </p:nvSpPr>
        <p:spPr>
          <a:xfrm rot="18952505">
            <a:off x="1354436" y="4172163"/>
            <a:ext cx="54000" cy="54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7B0898-6F4D-E716-66E4-53EC0707D040}"/>
              </a:ext>
            </a:extLst>
          </p:cNvPr>
          <p:cNvSpPr>
            <a:spLocks noChangeAspect="1"/>
          </p:cNvSpPr>
          <p:nvPr/>
        </p:nvSpPr>
        <p:spPr>
          <a:xfrm rot="18952505">
            <a:off x="1351965" y="2737510"/>
            <a:ext cx="54000" cy="54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29F0A1-6D47-892A-D4A1-632CA5344AA5}"/>
              </a:ext>
            </a:extLst>
          </p:cNvPr>
          <p:cNvSpPr>
            <a:spLocks noChangeAspect="1"/>
          </p:cNvSpPr>
          <p:nvPr/>
        </p:nvSpPr>
        <p:spPr>
          <a:xfrm rot="18952505">
            <a:off x="1355866" y="5605728"/>
            <a:ext cx="54000" cy="54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3A189-523F-A24C-79CD-74539A814B93}"/>
              </a:ext>
            </a:extLst>
          </p:cNvPr>
          <p:cNvSpPr>
            <a:spLocks noChangeAspect="1"/>
          </p:cNvSpPr>
          <p:nvPr/>
        </p:nvSpPr>
        <p:spPr>
          <a:xfrm rot="18952505">
            <a:off x="828074" y="6049718"/>
            <a:ext cx="54000" cy="54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035197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E3F5A-9560-C6C0-6170-C8931315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28" y="891540"/>
            <a:ext cx="7739791" cy="3413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777A4E-E780-1834-15C3-2A1A128F8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39" y="4668796"/>
            <a:ext cx="9016997" cy="121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63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7B49-9DB2-819B-B95D-2E282D57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96125-2866-479B-C813-5874E7164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https://github.com/IrvKalb/Object-Oriented-Python-Code/tree/master/Chapter_12/HigherOrLower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323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6DFAE-D1B0-2E09-A0B8-D4EE2B17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Sprites and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C6D6-9215-D2D6-6631-EECA9B909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7101" y="4078423"/>
            <a:ext cx="4978399" cy="20586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sprite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two-dimensional image that is part of the larger graphical scene. </a:t>
            </a:r>
          </a:p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Good platforms can move side to side -- 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scrolling platform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 cooler platform games have 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platforms that move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</a:p>
        </p:txBody>
      </p:sp>
      <p:pic>
        <p:nvPicPr>
          <p:cNvPr id="7" name="Graphic 6" descr="Bubbles">
            <a:extLst>
              <a:ext uri="{FF2B5EF4-FFF2-40B4-BE49-F238E27FC236}">
                <a16:creationId xmlns:a16="http://schemas.microsoft.com/office/drawing/2014/main" id="{6F9E64D3-B3A8-1E55-7535-E37F10694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Bubbles">
            <a:extLst>
              <a:ext uri="{FF2B5EF4-FFF2-40B4-BE49-F238E27FC236}">
                <a16:creationId xmlns:a16="http://schemas.microsoft.com/office/drawing/2014/main" id="{2559D0DF-87FA-46A4-9E3A-49F3028D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33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7A8C7-17F9-9466-9024-B4AAB100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32" y="5200879"/>
            <a:ext cx="8082447" cy="802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 of Arcade Games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6E4565-E290-E833-12E2-C0CAACAEB2F0}"/>
              </a:ext>
            </a:extLst>
          </p:cNvPr>
          <p:cNvSpPr txBox="1"/>
          <p:nvPr/>
        </p:nvSpPr>
        <p:spPr>
          <a:xfrm>
            <a:off x="1280885" y="5671649"/>
            <a:ext cx="8870647" cy="802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</a:t>
            </a:r>
            <a:r>
              <a:rPr lang="en-US" sz="17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programarcadegames.com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7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index.php?chapter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sz="17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introduction_to_sprite</a:t>
            </a: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6882C51-76F9-4F99-997D-31FA6242A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Triangle 89">
            <a:extLst>
              <a:ext uri="{FF2B5EF4-FFF2-40B4-BE49-F238E27FC236}">
                <a16:creationId xmlns:a16="http://schemas.microsoft.com/office/drawing/2014/main" id="{61FFFC16-86E2-4B9A-BC6D-213DC2654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D3524E0-C87C-4F38-9FC7-E969C15A7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ight Triangle 93">
            <a:extLst>
              <a:ext uri="{FF2B5EF4-FFF2-40B4-BE49-F238E27FC236}">
                <a16:creationId xmlns:a16="http://schemas.microsoft.com/office/drawing/2014/main" id="{F1ED1DF4-DDDE-4464-8ABC-ED1F633CC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5916" y="1477941"/>
            <a:ext cx="1092260" cy="13716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7E01BF7-4F45-4B6D-82BF-5A5DB30A6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541" y="2856071"/>
            <a:ext cx="2340073" cy="19110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Triangle 97">
            <a:extLst>
              <a:ext uri="{FF2B5EF4-FFF2-40B4-BE49-F238E27FC236}">
                <a16:creationId xmlns:a16="http://schemas.microsoft.com/office/drawing/2014/main" id="{F2FC5C7B-261A-4268-BA85-C29488A8B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0520" y="2798992"/>
            <a:ext cx="1911096" cy="1980472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CB4E315-91F2-4710-B866-B119037ED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5769" y="673132"/>
            <a:ext cx="1980472" cy="21646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Online Media 11" descr="Rob">
            <a:hlinkClick r:id="" action="ppaction://media"/>
            <a:extLst>
              <a:ext uri="{FF2B5EF4-FFF2-40B4-BE49-F238E27FC236}">
                <a16:creationId xmlns:a16="http://schemas.microsoft.com/office/drawing/2014/main" id="{2D761F1B-D538-2FCD-E337-75DE831F2BA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6933499" y="1129532"/>
            <a:ext cx="1685012" cy="1263759"/>
          </a:xfrm>
          <a:prstGeom prst="rect">
            <a:avLst/>
          </a:prstGeom>
        </p:spPr>
      </p:pic>
      <p:sp>
        <p:nvSpPr>
          <p:cNvPr id="102" name="Right Triangle 101">
            <a:extLst>
              <a:ext uri="{FF2B5EF4-FFF2-40B4-BE49-F238E27FC236}">
                <a16:creationId xmlns:a16="http://schemas.microsoft.com/office/drawing/2014/main" id="{569BABC0-B0CC-4E7B-838A-F6E644779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8642224" y="795153"/>
            <a:ext cx="1399032" cy="115062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Online Media 8" descr="Josh">
            <a:hlinkClick r:id="" action="ppaction://media"/>
            <a:extLst>
              <a:ext uri="{FF2B5EF4-FFF2-40B4-BE49-F238E27FC236}">
                <a16:creationId xmlns:a16="http://schemas.microsoft.com/office/drawing/2014/main" id="{EE762C23-F12C-EEE2-EC1D-7C7154E4257E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847634" y="3081213"/>
            <a:ext cx="1955665" cy="1466748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DCBE1B01-A27C-45C2-ADA4-AA13C3AC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516" y="2850674"/>
            <a:ext cx="2716145" cy="1901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Triangle 105">
            <a:extLst>
              <a:ext uri="{FF2B5EF4-FFF2-40B4-BE49-F238E27FC236}">
                <a16:creationId xmlns:a16="http://schemas.microsoft.com/office/drawing/2014/main" id="{BE7E1DAA-43FB-4446-A354-9283DE668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64669" y="3250084"/>
            <a:ext cx="1911096" cy="1100751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6FE5468-759E-4E83-828A-5587C7F5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2111" y="1485831"/>
            <a:ext cx="2537199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Online Media 10" descr="Tim">
            <a:hlinkClick r:id="" action="ppaction://media"/>
            <a:extLst>
              <a:ext uri="{FF2B5EF4-FFF2-40B4-BE49-F238E27FC236}">
                <a16:creationId xmlns:a16="http://schemas.microsoft.com/office/drawing/2014/main" id="{9ED156C7-5541-FDE7-4DCD-EA8C2469DC2C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10"/>
          <a:stretch>
            <a:fillRect/>
          </a:stretch>
        </p:blipFill>
        <p:spPr>
          <a:xfrm>
            <a:off x="3016674" y="1639389"/>
            <a:ext cx="1393105" cy="1044829"/>
          </a:xfrm>
          <a:prstGeom prst="rect">
            <a:avLst/>
          </a:prstGeom>
        </p:spPr>
      </p:pic>
      <p:pic>
        <p:nvPicPr>
          <p:cNvPr id="15" name="Online Media 14" descr="Spenser">
            <a:hlinkClick r:id="" action="ppaction://media"/>
            <a:extLst>
              <a:ext uri="{FF2B5EF4-FFF2-40B4-BE49-F238E27FC236}">
                <a16:creationId xmlns:a16="http://schemas.microsoft.com/office/drawing/2014/main" id="{345E4100-29F2-BE8A-8F1E-65531DBACB81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11"/>
          <a:stretch>
            <a:fillRect/>
          </a:stretch>
        </p:blipFill>
        <p:spPr>
          <a:xfrm>
            <a:off x="4369269" y="3009630"/>
            <a:ext cx="2109285" cy="1581964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99FE99BC-5F7D-47C3-AA1E-16D7DBDB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6605" y="2069831"/>
            <a:ext cx="2789854" cy="26368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27400BAF-FCE6-4296-8A0E-9B595ADC0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32800" y="4724529"/>
            <a:ext cx="325600" cy="406635"/>
          </a:xfrm>
          <a:prstGeom prst="rtTriangle">
            <a:avLst/>
          </a:prstGeom>
          <a:solidFill>
            <a:srgbClr val="9AC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Online Media 16" descr="Nathan">
            <a:hlinkClick r:id="" action="ppaction://media"/>
            <a:extLst>
              <a:ext uri="{FF2B5EF4-FFF2-40B4-BE49-F238E27FC236}">
                <a16:creationId xmlns:a16="http://schemas.microsoft.com/office/drawing/2014/main" id="{D6349C29-7E83-233B-C55A-629304688D3B}"/>
              </a:ext>
            </a:extLst>
          </p:cNvPr>
          <p:cNvPicPr>
            <a:picLocks noRot="1" noChangeAspect="1"/>
          </p:cNvPicPr>
          <p:nvPr>
            <a:videoFile r:link="rId5"/>
          </p:nvPr>
        </p:nvPicPr>
        <p:blipFill>
          <a:blip r:embed="rId12"/>
          <a:stretch>
            <a:fillRect/>
          </a:stretch>
        </p:blipFill>
        <p:spPr>
          <a:xfrm>
            <a:off x="676232" y="670951"/>
            <a:ext cx="1075987" cy="806990"/>
          </a:xfrm>
          <a:prstGeom prst="rect">
            <a:avLst/>
          </a:prstGeom>
        </p:spPr>
      </p:pic>
      <p:pic>
        <p:nvPicPr>
          <p:cNvPr id="18" name="Online Media 17" descr="CmSc 150 Spring 2012 Final Projects - Luke">
            <a:hlinkClick r:id="" action="ppaction://media"/>
            <a:extLst>
              <a:ext uri="{FF2B5EF4-FFF2-40B4-BE49-F238E27FC236}">
                <a16:creationId xmlns:a16="http://schemas.microsoft.com/office/drawing/2014/main" id="{A6DCE4E3-31D0-B2B7-5D5D-741DACB792FE}"/>
              </a:ext>
            </a:extLst>
          </p:cNvPr>
          <p:cNvPicPr>
            <a:picLocks noRot="1" noChangeAspect="1"/>
          </p:cNvPicPr>
          <p:nvPr>
            <a:videoFile r:link="rId6"/>
          </p:nvPr>
        </p:nvPicPr>
        <p:blipFill>
          <a:blip r:embed="rId13"/>
          <a:stretch>
            <a:fillRect/>
          </a:stretch>
        </p:blipFill>
        <p:spPr>
          <a:xfrm>
            <a:off x="8776178" y="2087799"/>
            <a:ext cx="2770281" cy="256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85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0EEEF-F6D1-FB59-258C-C5D2BD1E2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 fontScale="90000"/>
          </a:bodyPr>
          <a:lstStyle/>
          <a:p>
            <a:r>
              <a:rPr lang="en-TH" sz="4000" dirty="0"/>
              <a:t>Collecting Blocks Game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2D5C5-ED27-A77B-73D2-2F263A6C9F06}"/>
              </a:ext>
            </a:extLst>
          </p:cNvPr>
          <p:cNvSpPr txBox="1"/>
          <p:nvPr/>
        </p:nvSpPr>
        <p:spPr>
          <a:xfrm>
            <a:off x="1060774" y="6488164"/>
            <a:ext cx="8637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http://programarcadegames.com/python_examples/show_file.php?file=game_class_example.py</a:t>
            </a:r>
            <a:r>
              <a:rPr lang="en-TH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(0:29)</a:t>
            </a:r>
          </a:p>
        </p:txBody>
      </p:sp>
      <p:pic>
        <p:nvPicPr>
          <p:cNvPr id="9" name="Online Media 5" descr="Chapter 14: Game Class">
            <a:hlinkClick r:id="" action="ppaction://media"/>
            <a:extLst>
              <a:ext uri="{FF2B5EF4-FFF2-40B4-BE49-F238E27FC236}">
                <a16:creationId xmlns:a16="http://schemas.microsoft.com/office/drawing/2014/main" id="{12ACAF55-151A-AB80-1876-8DE7BBB9487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65278" y="2496976"/>
            <a:ext cx="4657634" cy="349322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9D61B0D-2612-BF0F-1ABE-A9D95574CE57}"/>
              </a:ext>
            </a:extLst>
          </p:cNvPr>
          <p:cNvGrpSpPr/>
          <p:nvPr/>
        </p:nvGrpSpPr>
        <p:grpSpPr>
          <a:xfrm>
            <a:off x="6609285" y="3502941"/>
            <a:ext cx="4436286" cy="1744843"/>
            <a:chOff x="7184571" y="2592977"/>
            <a:chExt cx="4436286" cy="1744843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7C81BFA-AE38-AAA6-A0FD-B95ED3A0CE50}"/>
                </a:ext>
              </a:extLst>
            </p:cNvPr>
            <p:cNvSpPr/>
            <p:nvPr/>
          </p:nvSpPr>
          <p:spPr>
            <a:xfrm>
              <a:off x="7184571" y="2592977"/>
              <a:ext cx="914400" cy="56170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H" dirty="0"/>
                <a:t>Block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566870A-6169-B914-0C3A-3CCB184C23C0}"/>
                </a:ext>
              </a:extLst>
            </p:cNvPr>
            <p:cNvSpPr/>
            <p:nvPr/>
          </p:nvSpPr>
          <p:spPr>
            <a:xfrm>
              <a:off x="8945514" y="3261645"/>
              <a:ext cx="914400" cy="56170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H" dirty="0"/>
                <a:t>Game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ED7EBC2-1AFB-1759-CBBD-1C3223311CB8}"/>
                </a:ext>
              </a:extLst>
            </p:cNvPr>
            <p:cNvSpPr/>
            <p:nvPr/>
          </p:nvSpPr>
          <p:spPr>
            <a:xfrm>
              <a:off x="7184571" y="3776117"/>
              <a:ext cx="914400" cy="56170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H" dirty="0"/>
                <a:t>Player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70663CB-0615-8429-B091-76E434072626}"/>
                </a:ext>
              </a:extLst>
            </p:cNvPr>
            <p:cNvSpPr/>
            <p:nvPr/>
          </p:nvSpPr>
          <p:spPr>
            <a:xfrm>
              <a:off x="10706457" y="3261645"/>
              <a:ext cx="914400" cy="56170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H" dirty="0"/>
                <a:t>Main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9E7D16E7-C5D9-A609-8A4E-24282237041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183882" y="2899954"/>
              <a:ext cx="628461" cy="529046"/>
            </a:xfrm>
            <a:prstGeom prst="bentConnector3">
              <a:avLst/>
            </a:prstGeom>
            <a:ln>
              <a:tailEnd type="diamond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BF06A84E-9D68-860D-2A6E-21CDB837D1E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68642" y="3674472"/>
              <a:ext cx="643701" cy="472152"/>
            </a:xfrm>
            <a:prstGeom prst="bentConnector3">
              <a:avLst/>
            </a:prstGeom>
            <a:ln>
              <a:tailEnd type="diamond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308064C-9A71-8D8B-2E75-D2401856C287}"/>
                </a:ext>
              </a:extLst>
            </p:cNvPr>
            <p:cNvCxnSpPr/>
            <p:nvPr/>
          </p:nvCxnSpPr>
          <p:spPr>
            <a:xfrm flipH="1">
              <a:off x="9993086" y="3558021"/>
              <a:ext cx="574765" cy="0"/>
            </a:xfrm>
            <a:prstGeom prst="straightConnector1">
              <a:avLst/>
            </a:prstGeom>
            <a:ln>
              <a:tailEnd type="diamond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08A31D2-C59D-7AC4-E291-41198D1D002D}"/>
              </a:ext>
            </a:extLst>
          </p:cNvPr>
          <p:cNvSpPr>
            <a:spLocks noChangeAspect="1"/>
          </p:cNvSpPr>
          <p:nvPr/>
        </p:nvSpPr>
        <p:spPr>
          <a:xfrm rot="18952505">
            <a:off x="7577954" y="3784339"/>
            <a:ext cx="54000" cy="54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59A7CC-18E5-B799-C974-2622D50060DE}"/>
              </a:ext>
            </a:extLst>
          </p:cNvPr>
          <p:cNvSpPr>
            <a:spLocks noChangeAspect="1"/>
          </p:cNvSpPr>
          <p:nvPr/>
        </p:nvSpPr>
        <p:spPr>
          <a:xfrm rot="18952505">
            <a:off x="7566355" y="5029589"/>
            <a:ext cx="54000" cy="54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0816E7-85F9-6477-358C-CA910C7AD311}"/>
              </a:ext>
            </a:extLst>
          </p:cNvPr>
          <p:cNvSpPr>
            <a:spLocks noChangeAspect="1"/>
          </p:cNvSpPr>
          <p:nvPr/>
        </p:nvSpPr>
        <p:spPr>
          <a:xfrm rot="18952505">
            <a:off x="9390799" y="4440984"/>
            <a:ext cx="54000" cy="54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5547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A74AF0-262E-A6ED-FD9B-9A532BD87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dirty="0" err="1">
                <a:effectLst/>
                <a:latin typeface="Courier New" panose="02070309020205020404" pitchFamily="49" charset="0"/>
              </a:rPr>
              <a:t>pygame.sprite.</a:t>
            </a:r>
            <a:r>
              <a:rPr lang="en-US" sz="2000" b="1" dirty="0" err="1">
                <a:effectLst/>
                <a:latin typeface="Courier New" panose="02070309020205020404" pitchFamily="49" charset="0"/>
              </a:rPr>
              <a:t>Sprite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9392C1-95D9-3E08-2D3B-AE566AFF7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631944"/>
            <a:ext cx="6846363" cy="5442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ABE2C6-233B-1052-55D7-AE1862DCF5F6}"/>
              </a:ext>
            </a:extLst>
          </p:cNvPr>
          <p:cNvSpPr txBox="1"/>
          <p:nvPr/>
        </p:nvSpPr>
        <p:spPr>
          <a:xfrm>
            <a:off x="477981" y="629158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200" dirty="0"/>
              <a:t>Ref: https://github.com/myint/pygame/blob/master/lib/sprite.py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6067E-C834-DA4A-D5E1-2CD587577FD9}"/>
              </a:ext>
            </a:extLst>
          </p:cNvPr>
          <p:cNvSpPr txBox="1"/>
          <p:nvPr/>
        </p:nvSpPr>
        <p:spPr>
          <a:xfrm>
            <a:off x="4864607" y="6291580"/>
            <a:ext cx="68463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H" sz="1200" dirty="0"/>
              <a:t>Ref: https://www.pygame.org/docs/ref/sprite.html#pygame.sprite.Sprite</a:t>
            </a:r>
          </a:p>
        </p:txBody>
      </p:sp>
      <p:pic>
        <p:nvPicPr>
          <p:cNvPr id="13" name="Graphic 12" descr="Robot outline">
            <a:extLst>
              <a:ext uri="{FF2B5EF4-FFF2-40B4-BE49-F238E27FC236}">
                <a16:creationId xmlns:a16="http://schemas.microsoft.com/office/drawing/2014/main" id="{7CF74DE6-C25D-A34B-8CE8-36CE56272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0985" y="1641533"/>
            <a:ext cx="1573878" cy="15738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2CD00B-D435-D3AB-CE21-60B80013F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19" y="4871231"/>
            <a:ext cx="4023360" cy="100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76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101735-5036-8329-9ACD-052C2B956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55" y="2008576"/>
            <a:ext cx="7772400" cy="4245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0100E3-73BB-ADFC-F6DE-1C629050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Collecting Blocks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F7795-BA33-BF19-5D08-E4F8D55181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840"/>
          <a:stretch/>
        </p:blipFill>
        <p:spPr>
          <a:xfrm>
            <a:off x="8813075" y="338763"/>
            <a:ext cx="3043646" cy="200482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1B32DB-9A98-9C30-3C7D-68AFD8838562}"/>
              </a:ext>
            </a:extLst>
          </p:cNvPr>
          <p:cNvSpPr/>
          <p:nvPr/>
        </p:nvSpPr>
        <p:spPr>
          <a:xfrm>
            <a:off x="1188719" y="2129246"/>
            <a:ext cx="6727371" cy="43107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3974442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2751-7BEC-5C29-EA8B-11ED9D3B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Collecting Blocks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A8352F-6879-F33C-1322-947D9AD3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10" y="2213923"/>
            <a:ext cx="7772400" cy="237790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3F74011-D12B-DFE2-63D4-16B41CDA4343}"/>
              </a:ext>
            </a:extLst>
          </p:cNvPr>
          <p:cNvSpPr/>
          <p:nvPr/>
        </p:nvSpPr>
        <p:spPr>
          <a:xfrm>
            <a:off x="1188719" y="2116183"/>
            <a:ext cx="6727371" cy="4572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3341E3A-C01D-1E25-F389-E6BC10A2F9A3}"/>
              </a:ext>
            </a:extLst>
          </p:cNvPr>
          <p:cNvSpPr/>
          <p:nvPr/>
        </p:nvSpPr>
        <p:spPr>
          <a:xfrm>
            <a:off x="1597447" y="3877937"/>
            <a:ext cx="319490" cy="256621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3096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33945-6060-D361-247E-5488EE328B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432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49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2751-7BEC-5C29-EA8B-11ED9D3B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Collecting Blocks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531B5-26D4-41E2-60CE-1D7E64645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2" y="1514134"/>
            <a:ext cx="7600405" cy="509900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330414-E06C-77BA-C4B6-AF36A08B7C6D}"/>
              </a:ext>
            </a:extLst>
          </p:cNvPr>
          <p:cNvSpPr/>
          <p:nvPr/>
        </p:nvSpPr>
        <p:spPr>
          <a:xfrm>
            <a:off x="1188719" y="1606731"/>
            <a:ext cx="6727371" cy="82296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0010AB2-D88B-FF98-FF6F-0A75B02FE20F}"/>
              </a:ext>
            </a:extLst>
          </p:cNvPr>
          <p:cNvSpPr/>
          <p:nvPr/>
        </p:nvSpPr>
        <p:spPr>
          <a:xfrm>
            <a:off x="1831773" y="3578700"/>
            <a:ext cx="4513272" cy="65876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4072292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8B1D8A-9F30-3D66-6E99-0B19B6002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E353611-8B38-C078-68CC-2D1615731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A36CF1-4479-9BD2-7A4C-6F3208A03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311932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dirty="0" err="1">
                <a:effectLst/>
                <a:latin typeface="Courier New" panose="02070309020205020404" pitchFamily="49" charset="0"/>
              </a:rPr>
              <a:t>pygame.sprite.</a:t>
            </a:r>
            <a:r>
              <a:rPr lang="en-US" sz="2000" b="1" dirty="0" err="1">
                <a:effectLst/>
                <a:latin typeface="Courier New" panose="02070309020205020404" pitchFamily="49" charset="0"/>
              </a:rPr>
              <a:t>Group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95D556-92D8-D328-1B21-A3356A604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553F6-DA83-D7B4-940A-9E9272CABE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2A5CDC-429A-2FD6-3252-C291178117DC}"/>
              </a:ext>
            </a:extLst>
          </p:cNvPr>
          <p:cNvSpPr txBox="1"/>
          <p:nvPr/>
        </p:nvSpPr>
        <p:spPr>
          <a:xfrm>
            <a:off x="477981" y="629158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Ref: https://github.com/myint/pygame/blob/master/lib/sprite.py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F1D26-E7A2-ECD2-0BB6-042CD405D516}"/>
              </a:ext>
            </a:extLst>
          </p:cNvPr>
          <p:cNvSpPr txBox="1"/>
          <p:nvPr/>
        </p:nvSpPr>
        <p:spPr>
          <a:xfrm>
            <a:off x="4864607" y="6291580"/>
            <a:ext cx="68463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Ref: https://www.pygame.org/docs/ref/sprite.html#pygame.sprite.Sprite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05AB75-E10F-971F-B476-3A9A01B5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222" y="289420"/>
            <a:ext cx="6137485" cy="5846522"/>
          </a:xfrm>
          <a:prstGeom prst="rect">
            <a:avLst/>
          </a:prstGeom>
        </p:spPr>
      </p:pic>
      <p:pic>
        <p:nvPicPr>
          <p:cNvPr id="3" name="Graphic 2" descr="Robot outline">
            <a:extLst>
              <a:ext uri="{FF2B5EF4-FFF2-40B4-BE49-F238E27FC236}">
                <a16:creationId xmlns:a16="http://schemas.microsoft.com/office/drawing/2014/main" id="{9AF437EB-78B0-EDDE-12FD-448FDBECF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035" y="4811641"/>
            <a:ext cx="756085" cy="756085"/>
          </a:xfrm>
          <a:prstGeom prst="rect">
            <a:avLst/>
          </a:prstGeom>
        </p:spPr>
      </p:pic>
      <p:pic>
        <p:nvPicPr>
          <p:cNvPr id="7" name="Graphic 6" descr="Robot outline">
            <a:extLst>
              <a:ext uri="{FF2B5EF4-FFF2-40B4-BE49-F238E27FC236}">
                <a16:creationId xmlns:a16="http://schemas.microsoft.com/office/drawing/2014/main" id="{D92F6FB5-9BD8-FA23-DC15-20284F192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1801" y="4811640"/>
            <a:ext cx="756085" cy="756085"/>
          </a:xfrm>
          <a:prstGeom prst="rect">
            <a:avLst/>
          </a:prstGeom>
        </p:spPr>
      </p:pic>
      <p:pic>
        <p:nvPicPr>
          <p:cNvPr id="9" name="Graphic 8" descr="Robot outline">
            <a:extLst>
              <a:ext uri="{FF2B5EF4-FFF2-40B4-BE49-F238E27FC236}">
                <a16:creationId xmlns:a16="http://schemas.microsoft.com/office/drawing/2014/main" id="{E91E62BA-2B58-8812-3EF4-C8DC1ABDA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4363" y="4811640"/>
            <a:ext cx="756085" cy="756085"/>
          </a:xfrm>
          <a:prstGeom prst="rect">
            <a:avLst/>
          </a:prstGeom>
        </p:spPr>
      </p:pic>
      <p:pic>
        <p:nvPicPr>
          <p:cNvPr id="10" name="Graphic 9" descr="Robot outline">
            <a:extLst>
              <a:ext uri="{FF2B5EF4-FFF2-40B4-BE49-F238E27FC236}">
                <a16:creationId xmlns:a16="http://schemas.microsoft.com/office/drawing/2014/main" id="{E38BA648-ABC7-DB2A-8920-DE86E79D4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5928" y="4811640"/>
            <a:ext cx="756085" cy="7560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C35D01-530A-AA0F-E118-4996888A0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3943" y="1691307"/>
            <a:ext cx="3835422" cy="21670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0930BA-5EFA-6528-7DED-9C6B3FFB0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13" y="870458"/>
            <a:ext cx="4355594" cy="32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72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6AD336-1727-E667-B4FB-F0E92CE32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043" y="1426700"/>
            <a:ext cx="7772400" cy="5187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6D6820-D958-1E8B-1C61-5D12F34B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Collecting Blocks Game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753B9F09-1D0C-ED70-24FA-558BE40D458A}"/>
              </a:ext>
            </a:extLst>
          </p:cNvPr>
          <p:cNvSpPr/>
          <p:nvPr/>
        </p:nvSpPr>
        <p:spPr>
          <a:xfrm>
            <a:off x="6823456" y="1810022"/>
            <a:ext cx="1872637" cy="908824"/>
          </a:xfrm>
          <a:prstGeom prst="wedgeRoundRectCallout">
            <a:avLst>
              <a:gd name="adj1" fmla="val -107621"/>
              <a:gd name="adj2" fmla="val 4253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UI (View) handling</a:t>
            </a:r>
          </a:p>
          <a:p>
            <a:pPr algn="ctr"/>
            <a:r>
              <a:rPr lang="en-US" sz="1400" dirty="0"/>
              <a:t>This function should be moved to the Main Program?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B66B410C-12CC-02F3-4232-B7EC1547FC73}"/>
              </a:ext>
            </a:extLst>
          </p:cNvPr>
          <p:cNvSpPr/>
          <p:nvPr/>
        </p:nvSpPr>
        <p:spPr>
          <a:xfrm>
            <a:off x="6007559" y="6200077"/>
            <a:ext cx="3504432" cy="392151"/>
          </a:xfrm>
          <a:prstGeom prst="wedgeRoundRectCallout">
            <a:avLst>
              <a:gd name="adj1" fmla="val -87892"/>
              <a:gd name="adj2" fmla="val -29870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Never happen; Try changing the condition!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A1015C-55DE-C5E9-E8F0-3981DCE3FA33}"/>
              </a:ext>
            </a:extLst>
          </p:cNvPr>
          <p:cNvSpPr/>
          <p:nvPr/>
        </p:nvSpPr>
        <p:spPr>
          <a:xfrm>
            <a:off x="2074127" y="4526552"/>
            <a:ext cx="2665141" cy="20156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FA787A-1159-22D7-F1DB-9C0B14591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99" y="1492592"/>
            <a:ext cx="516272" cy="50381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2A202E-7A61-A5B2-5713-E30371D9A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448" y="3287558"/>
            <a:ext cx="5353592" cy="14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3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07DB-923A-61FF-14E6-664C6CBA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Collecting Blocks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FFB80D-553E-6611-6C34-5A416F7EF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38" y="2004254"/>
            <a:ext cx="7772400" cy="277111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43AD73-E2DE-A241-3812-089EC1AE45F7}"/>
              </a:ext>
            </a:extLst>
          </p:cNvPr>
          <p:cNvSpPr/>
          <p:nvPr/>
        </p:nvSpPr>
        <p:spPr>
          <a:xfrm>
            <a:off x="2096429" y="4113957"/>
            <a:ext cx="3289610" cy="20156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2189606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F524-30F9-A797-E00E-B54AFFCA5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Collecting Blocks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75EFA-1B83-15E3-09EE-67ADCFBC6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94" y="2195469"/>
            <a:ext cx="4983285" cy="2754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A92AFD-0E41-667A-406B-34D9ED540D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03"/>
          <a:stretch/>
        </p:blipFill>
        <p:spPr>
          <a:xfrm>
            <a:off x="5762897" y="2195468"/>
            <a:ext cx="6294120" cy="347381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11E8D82-F0AD-F496-596C-3DF7A7013DB3}"/>
              </a:ext>
            </a:extLst>
          </p:cNvPr>
          <p:cNvSpPr/>
          <p:nvPr/>
        </p:nvSpPr>
        <p:spPr>
          <a:xfrm>
            <a:off x="1031964" y="2129245"/>
            <a:ext cx="4313089" cy="600891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651414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6E384-53CD-741A-1D7B-D65E2B6E4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9C2FEC-5AF1-F2C3-4D7A-0D1A05B03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85" y="1027906"/>
            <a:ext cx="7772400" cy="486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56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0EEEF-F6D1-FB59-258C-C5D2BD1E2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TH" sz="4000" dirty="0"/>
              <a:t>Mario-Like Game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2D5C5-ED27-A77B-73D2-2F263A6C9F06}"/>
              </a:ext>
            </a:extLst>
          </p:cNvPr>
          <p:cNvSpPr txBox="1"/>
          <p:nvPr/>
        </p:nvSpPr>
        <p:spPr>
          <a:xfrm>
            <a:off x="1060774" y="6488164"/>
            <a:ext cx="8637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http://programarcadegames.com/python_examples/show_file.php?file=platform_moving.py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TH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(0:00)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7C81BFA-AE38-AAA6-A0FD-B95ED3A0CE50}"/>
              </a:ext>
            </a:extLst>
          </p:cNvPr>
          <p:cNvSpPr/>
          <p:nvPr/>
        </p:nvSpPr>
        <p:spPr>
          <a:xfrm>
            <a:off x="6541821" y="2695760"/>
            <a:ext cx="1199208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Platform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566870A-6169-B914-0C3A-3CCB184C23C0}"/>
              </a:ext>
            </a:extLst>
          </p:cNvPr>
          <p:cNvSpPr/>
          <p:nvPr/>
        </p:nvSpPr>
        <p:spPr>
          <a:xfrm>
            <a:off x="9374109" y="5421055"/>
            <a:ext cx="914400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Player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D7EBC2-1AFB-1759-CBBD-1C3223311CB8}"/>
              </a:ext>
            </a:extLst>
          </p:cNvPr>
          <p:cNvSpPr/>
          <p:nvPr/>
        </p:nvSpPr>
        <p:spPr>
          <a:xfrm>
            <a:off x="6232841" y="3894501"/>
            <a:ext cx="1822419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MovingPlatform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70663CB-0615-8429-B091-76E434072626}"/>
              </a:ext>
            </a:extLst>
          </p:cNvPr>
          <p:cNvSpPr/>
          <p:nvPr/>
        </p:nvSpPr>
        <p:spPr>
          <a:xfrm>
            <a:off x="7732490" y="5421056"/>
            <a:ext cx="914400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Main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9E7D16E7-C5D9-A609-8A4E-24282237041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06906" y="3728199"/>
            <a:ext cx="786433" cy="2420865"/>
          </a:xfrm>
          <a:prstGeom prst="bentConnector3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08064C-9A71-8D8B-2E75-D2401856C287}"/>
              </a:ext>
            </a:extLst>
          </p:cNvPr>
          <p:cNvCxnSpPr>
            <a:cxnSpLocks/>
          </p:cNvCxnSpPr>
          <p:nvPr/>
        </p:nvCxnSpPr>
        <p:spPr>
          <a:xfrm rot="10800000" flipH="1">
            <a:off x="8677016" y="5701907"/>
            <a:ext cx="574765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nline Media 3" descr="Chapter 14: Moving Platforms">
            <a:hlinkClick r:id="" action="ppaction://media"/>
            <a:extLst>
              <a:ext uri="{FF2B5EF4-FFF2-40B4-BE49-F238E27FC236}">
                <a16:creationId xmlns:a16="http://schemas.microsoft.com/office/drawing/2014/main" id="{96FD8460-EA39-AFF3-76DE-560681AADE5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03288" y="2518011"/>
            <a:ext cx="4855873" cy="364190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4A65C09-0000-B743-AD31-13720F92849A}"/>
              </a:ext>
            </a:extLst>
          </p:cNvPr>
          <p:cNvSpPr/>
          <p:nvPr/>
        </p:nvSpPr>
        <p:spPr>
          <a:xfrm>
            <a:off x="9444154" y="2670039"/>
            <a:ext cx="914400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Level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CC1AD4-A23B-FD81-E4F9-A1041356A216}"/>
              </a:ext>
            </a:extLst>
          </p:cNvPr>
          <p:cNvSpPr/>
          <p:nvPr/>
        </p:nvSpPr>
        <p:spPr>
          <a:xfrm>
            <a:off x="8646890" y="3898258"/>
            <a:ext cx="1148817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Level_01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A19A70-6689-0E8D-FD59-5B7D4037696B}"/>
              </a:ext>
            </a:extLst>
          </p:cNvPr>
          <p:cNvSpPr/>
          <p:nvPr/>
        </p:nvSpPr>
        <p:spPr>
          <a:xfrm>
            <a:off x="10036146" y="3894500"/>
            <a:ext cx="1148817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Level_02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61AABD-D474-9366-4E22-3A1CBC7F145E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7141425" y="3257463"/>
            <a:ext cx="2626" cy="6370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4DA4CFA-F7F1-11B9-18FA-6657D4EF7481}"/>
              </a:ext>
            </a:extLst>
          </p:cNvPr>
          <p:cNvCxnSpPr>
            <a:stCxn id="5" idx="0"/>
            <a:endCxn id="4" idx="2"/>
          </p:cNvCxnSpPr>
          <p:nvPr/>
        </p:nvCxnSpPr>
        <p:spPr>
          <a:xfrm rot="5400000" flipH="1" flipV="1">
            <a:off x="9228068" y="3224973"/>
            <a:ext cx="666516" cy="68005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BE98499-3646-5132-63A2-E76A5CAF5434}"/>
              </a:ext>
            </a:extLst>
          </p:cNvPr>
          <p:cNvCxnSpPr>
            <a:stCxn id="6" idx="0"/>
            <a:endCxn id="4" idx="2"/>
          </p:cNvCxnSpPr>
          <p:nvPr/>
        </p:nvCxnSpPr>
        <p:spPr>
          <a:xfrm rot="16200000" flipV="1">
            <a:off x="9924576" y="3208520"/>
            <a:ext cx="662758" cy="70920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B5A880BB-66E0-987E-18CA-58F4987A331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14157" y="4424706"/>
            <a:ext cx="782675" cy="1031609"/>
          </a:xfrm>
          <a:prstGeom prst="bentConnector3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F6074-C5F2-F144-A708-87C4C802FAEC}"/>
              </a:ext>
            </a:extLst>
          </p:cNvPr>
          <p:cNvSpPr>
            <a:spLocks noChangeAspect="1"/>
          </p:cNvSpPr>
          <p:nvPr/>
        </p:nvSpPr>
        <p:spPr>
          <a:xfrm rot="18952505">
            <a:off x="9199206" y="4523425"/>
            <a:ext cx="50400" cy="504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ABEC94-7610-48CC-DE6F-EE1C388C64DB}"/>
              </a:ext>
            </a:extLst>
          </p:cNvPr>
          <p:cNvSpPr>
            <a:spLocks noChangeAspect="1"/>
          </p:cNvSpPr>
          <p:nvPr/>
        </p:nvSpPr>
        <p:spPr>
          <a:xfrm rot="18952505">
            <a:off x="10588460" y="4521211"/>
            <a:ext cx="50400" cy="504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41B804-DC8A-AE3D-2FC0-3B3D0D2EB8D2}"/>
              </a:ext>
            </a:extLst>
          </p:cNvPr>
          <p:cNvSpPr>
            <a:spLocks noChangeAspect="1"/>
          </p:cNvSpPr>
          <p:nvPr/>
        </p:nvSpPr>
        <p:spPr>
          <a:xfrm rot="18952505">
            <a:off x="9231454" y="5679118"/>
            <a:ext cx="50400" cy="504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1C66A5-05F3-C77B-D66A-A93D32AB853D}"/>
              </a:ext>
            </a:extLst>
          </p:cNvPr>
          <p:cNvCxnSpPr>
            <a:cxnSpLocks/>
          </p:cNvCxnSpPr>
          <p:nvPr/>
        </p:nvCxnSpPr>
        <p:spPr>
          <a:xfrm flipH="1">
            <a:off x="7859490" y="2946834"/>
            <a:ext cx="1443682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421D616-27BC-4D8D-EC76-7A8E5E7AA1FF}"/>
              </a:ext>
            </a:extLst>
          </p:cNvPr>
          <p:cNvSpPr>
            <a:spLocks noChangeAspect="1"/>
          </p:cNvSpPr>
          <p:nvPr/>
        </p:nvSpPr>
        <p:spPr>
          <a:xfrm rot="18952505">
            <a:off x="7837586" y="2925384"/>
            <a:ext cx="50400" cy="504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73347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150A-C7C4-8AA0-AB72-6523D976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Mario-Like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0A688-5005-2CEE-5136-96DC881BA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474"/>
          <a:stretch/>
        </p:blipFill>
        <p:spPr>
          <a:xfrm>
            <a:off x="4912069" y="30248"/>
            <a:ext cx="2873485" cy="2171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693E2A-34F1-A17E-C6DD-317704956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7984"/>
          <a:stretch/>
        </p:blipFill>
        <p:spPr>
          <a:xfrm>
            <a:off x="4865511" y="2297704"/>
            <a:ext cx="7248795" cy="450364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70731F7-D741-608A-BE9E-D1A0B7991374}"/>
              </a:ext>
            </a:extLst>
          </p:cNvPr>
          <p:cNvSpPr/>
          <p:nvPr/>
        </p:nvSpPr>
        <p:spPr>
          <a:xfrm>
            <a:off x="5350577" y="2255313"/>
            <a:ext cx="6763729" cy="74127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5469C1-7EF8-6ADD-FE33-7E703AA2C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591804"/>
              </p:ext>
            </p:extLst>
          </p:nvPr>
        </p:nvGraphicFramePr>
        <p:xfrm>
          <a:off x="1287417" y="2639906"/>
          <a:ext cx="2749006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9006">
                  <a:extLst>
                    <a:ext uri="{9D8B030D-6E8A-4147-A177-3AD203B41FA5}">
                      <a16:colId xmlns:a16="http://schemas.microsoft.com/office/drawing/2014/main" val="274782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Player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0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__init__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update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178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c</a:t>
                      </a:r>
                      <a:r>
                        <a:rPr lang="en-TH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alc_grav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567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jump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90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g</a:t>
                      </a:r>
                      <a:r>
                        <a:rPr lang="en-TH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o_left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831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g</a:t>
                      </a:r>
                      <a:r>
                        <a:rPr lang="en-TH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o_right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6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</a:t>
                      </a:r>
                      <a:r>
                        <a:rPr lang="en-TH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554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538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999BD4-C277-0BCB-7B73-FDE904DB0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93999"/>
          <a:stretch/>
        </p:blipFill>
        <p:spPr>
          <a:xfrm>
            <a:off x="4887697" y="1493639"/>
            <a:ext cx="443943" cy="4852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5BB6EC-DAEB-AE80-4CC5-C712EB766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34" y="277073"/>
            <a:ext cx="6254932" cy="944755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E2A072B-05A9-F65A-EC30-2409B3A7C85D}"/>
              </a:ext>
            </a:extLst>
          </p:cNvPr>
          <p:cNvSpPr/>
          <p:nvPr/>
        </p:nvSpPr>
        <p:spPr>
          <a:xfrm>
            <a:off x="5273458" y="351270"/>
            <a:ext cx="6763729" cy="62923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B40653-2398-7521-0527-689C482A0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932946"/>
              </p:ext>
            </p:extLst>
          </p:nvPr>
        </p:nvGraphicFramePr>
        <p:xfrm>
          <a:off x="1287417" y="2639906"/>
          <a:ext cx="2749006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9006">
                  <a:extLst>
                    <a:ext uri="{9D8B030D-6E8A-4147-A177-3AD203B41FA5}">
                      <a16:colId xmlns:a16="http://schemas.microsoft.com/office/drawing/2014/main" val="274782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Player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0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__init__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update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178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c</a:t>
                      </a:r>
                      <a:r>
                        <a:rPr lang="en-TH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alc_grav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567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jump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90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g</a:t>
                      </a:r>
                      <a:r>
                        <a:rPr lang="en-TH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o_left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831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g</a:t>
                      </a:r>
                      <a:r>
                        <a:rPr lang="en-TH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o_right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6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</a:t>
                      </a:r>
                      <a:r>
                        <a:rPr lang="en-TH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55400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B06C316-3501-0A8D-37C5-CDC2BA3DB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422" y="1457033"/>
            <a:ext cx="6482818" cy="488868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C2D80A7-F930-5554-355E-4E39A40C44D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H" dirty="0"/>
              <a:t>Mario-Like Game</a:t>
            </a:r>
          </a:p>
        </p:txBody>
      </p:sp>
    </p:spTree>
    <p:extLst>
      <p:ext uri="{BB962C8B-B14F-4D97-AF65-F5344CB8AC3E}">
        <p14:creationId xmlns:p14="http://schemas.microsoft.com/office/powerpoint/2010/main" val="1196821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8951-5A3D-3FE0-AF11-DF314524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Mario-Like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92456-049E-BACE-1ACD-FC85C49A1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58"/>
          <a:stretch/>
        </p:blipFill>
        <p:spPr>
          <a:xfrm>
            <a:off x="4835443" y="1529594"/>
            <a:ext cx="7278179" cy="5276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734D2B-66D3-0368-1746-DA8EA7016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634" y="277073"/>
            <a:ext cx="6254932" cy="94475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86D3DB-D6E4-D6FC-4896-3D898746B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91149"/>
              </p:ext>
            </p:extLst>
          </p:nvPr>
        </p:nvGraphicFramePr>
        <p:xfrm>
          <a:off x="1287417" y="2639906"/>
          <a:ext cx="2749006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9006">
                  <a:extLst>
                    <a:ext uri="{9D8B030D-6E8A-4147-A177-3AD203B41FA5}">
                      <a16:colId xmlns:a16="http://schemas.microsoft.com/office/drawing/2014/main" val="274782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Player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0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__init__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update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178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alc_grav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567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jump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90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</a:t>
                      </a:r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o_left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831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</a:t>
                      </a:r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o_right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6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TH" dirty="0">
                          <a:solidFill>
                            <a:schemeClr val="tx1"/>
                          </a:solidFill>
                        </a:rPr>
                        <a:t>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554006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D99553-FACE-5C6E-5E0C-80D73F5C4466}"/>
              </a:ext>
            </a:extLst>
          </p:cNvPr>
          <p:cNvSpPr/>
          <p:nvPr/>
        </p:nvSpPr>
        <p:spPr>
          <a:xfrm>
            <a:off x="5273458" y="351270"/>
            <a:ext cx="6763729" cy="629232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433045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0EEEF-F6D1-FB59-258C-C5D2BD1E2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TH" sz="4000"/>
              <a:t>Card Game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0ED61-380B-AFA0-E07D-AF9B77A67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en-US" sz="1700" dirty="0"/>
              <a:t>Game rules: </a:t>
            </a:r>
          </a:p>
          <a:p>
            <a:pPr lvl="1"/>
            <a:r>
              <a:rPr lang="en-US" sz="1700" dirty="0"/>
              <a:t>We start with seven cards face down and one card face up. </a:t>
            </a:r>
          </a:p>
          <a:p>
            <a:pPr lvl="1"/>
            <a:r>
              <a:rPr lang="en-US" sz="1700" dirty="0"/>
              <a:t>The player guesses whether the next card to be turned over will be higher or lower than the last visible card by pressing Lower or Higher. </a:t>
            </a:r>
          </a:p>
          <a:p>
            <a:pPr lvl="1"/>
            <a:r>
              <a:rPr lang="en-US" sz="1700" dirty="0"/>
              <a:t>When the game is over, the user can click “New Game” to start a new round of the game. </a:t>
            </a:r>
          </a:p>
          <a:p>
            <a:pPr lvl="1"/>
            <a:r>
              <a:rPr lang="en-US" sz="1700" dirty="0"/>
              <a:t>The player starts with 100 points, gains 15 points for a correct answer, and loses 10 points for an incorrect answer.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CE4635-F2BE-DD19-E54C-0F0836A32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987" y="774285"/>
            <a:ext cx="1716479" cy="2581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B846CA-8D71-270B-C30C-40DFF3FA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348" y="3513513"/>
            <a:ext cx="4177937" cy="26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58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3415E-95EB-2070-FDE1-554E9DF2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/>
              <a:t>Player: stop, go_left, go_right, jump</a:t>
            </a:r>
            <a:endParaRPr lang="en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BAC7C-9B1F-B991-EECE-2F99A6E4D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28" y="1359610"/>
            <a:ext cx="9481457" cy="5048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AF4BC2-F2DE-F908-D0AA-F8F947F1C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238" y="3955655"/>
            <a:ext cx="5454134" cy="2754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0900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D24B-90E5-7682-88B2-08BB382B9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Player: calc_grav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0ECC7-C96D-1B44-8B27-C9E5AEE8F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10587433" cy="2779712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47A76FA6-B907-616F-6D83-826D88271B08}"/>
              </a:ext>
            </a:extLst>
          </p:cNvPr>
          <p:cNvSpPr/>
          <p:nvPr/>
        </p:nvSpPr>
        <p:spPr>
          <a:xfrm>
            <a:off x="6111282" y="2702907"/>
            <a:ext cx="5242518" cy="392151"/>
          </a:xfrm>
          <a:prstGeom prst="wedgeRoundRectCallout">
            <a:avLst>
              <a:gd name="adj1" fmla="val -73496"/>
              <a:gd name="adj2" fmla="val 51557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Accelerator: The velocity (y-axis) keeps increasing every frame.</a:t>
            </a:r>
          </a:p>
        </p:txBody>
      </p:sp>
    </p:spTree>
    <p:extLst>
      <p:ext uri="{BB962C8B-B14F-4D97-AF65-F5344CB8AC3E}">
        <p14:creationId xmlns:p14="http://schemas.microsoft.com/office/powerpoint/2010/main" val="226426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A1D743-D90E-4A1F-2753-A1A97A60C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057" y="-1"/>
            <a:ext cx="9085943" cy="68092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B78EE5-7F21-B9C1-C79B-ECFBC03B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75857" cy="1325563"/>
          </a:xfrm>
        </p:spPr>
        <p:txBody>
          <a:bodyPr/>
          <a:lstStyle/>
          <a:p>
            <a:r>
              <a:rPr lang="en-TH" dirty="0"/>
              <a:t>Player: update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08DA8E-DF3A-A149-3761-66A25D240755}"/>
              </a:ext>
            </a:extLst>
          </p:cNvPr>
          <p:cNvSpPr/>
          <p:nvPr/>
        </p:nvSpPr>
        <p:spPr>
          <a:xfrm>
            <a:off x="3492748" y="470056"/>
            <a:ext cx="8568623" cy="42983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70F0A99-94F4-151A-E1E2-0C941073881E}"/>
              </a:ext>
            </a:extLst>
          </p:cNvPr>
          <p:cNvSpPr/>
          <p:nvPr/>
        </p:nvSpPr>
        <p:spPr>
          <a:xfrm>
            <a:off x="3500008" y="975789"/>
            <a:ext cx="8568623" cy="2395155"/>
          </a:xfrm>
          <a:prstGeom prst="roundRect">
            <a:avLst>
              <a:gd name="adj" fmla="val 5315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28A336-D8BD-5FA0-2589-CDEEC2C427F9}"/>
              </a:ext>
            </a:extLst>
          </p:cNvPr>
          <p:cNvGrpSpPr/>
          <p:nvPr/>
        </p:nvGrpSpPr>
        <p:grpSpPr>
          <a:xfrm>
            <a:off x="468868" y="1852077"/>
            <a:ext cx="2637189" cy="856343"/>
            <a:chOff x="468867" y="2017486"/>
            <a:chExt cx="2637189" cy="8563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68105B-DD6C-BA09-2F7A-1BBE8C0B6BFC}"/>
                </a:ext>
              </a:extLst>
            </p:cNvPr>
            <p:cNvSpPr/>
            <p:nvPr/>
          </p:nvSpPr>
          <p:spPr>
            <a:xfrm>
              <a:off x="1710871" y="2336800"/>
              <a:ext cx="1395185" cy="5370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F40DA9-1867-2D3F-CE46-F2AA75CA4485}"/>
                </a:ext>
              </a:extLst>
            </p:cNvPr>
            <p:cNvSpPr/>
            <p:nvPr/>
          </p:nvSpPr>
          <p:spPr>
            <a:xfrm>
              <a:off x="1449613" y="2336800"/>
              <a:ext cx="522514" cy="537029"/>
            </a:xfrm>
            <a:prstGeom prst="rect">
              <a:avLst/>
            </a:prstGeom>
            <a:solidFill>
              <a:srgbClr val="C1E5F5">
                <a:alpha val="50196"/>
              </a:srgbClr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5C2030-311D-B0C9-B27B-53E64A5DF654}"/>
                </a:ext>
              </a:extLst>
            </p:cNvPr>
            <p:cNvSpPr/>
            <p:nvPr/>
          </p:nvSpPr>
          <p:spPr>
            <a:xfrm>
              <a:off x="468867" y="2336800"/>
              <a:ext cx="522514" cy="537029"/>
            </a:xfrm>
            <a:prstGeom prst="rect">
              <a:avLst/>
            </a:prstGeom>
            <a:solidFill>
              <a:srgbClr val="C1E5F5">
                <a:alpha val="50196"/>
              </a:srgbClr>
            </a:solidFill>
            <a:ln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BD5BEF5-F260-48B1-3188-92D99F15DF78}"/>
                </a:ext>
              </a:extLst>
            </p:cNvPr>
            <p:cNvCxnSpPr/>
            <p:nvPr/>
          </p:nvCxnSpPr>
          <p:spPr>
            <a:xfrm>
              <a:off x="468867" y="2017486"/>
              <a:ext cx="5225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6E8D212-22B1-4029-BB7A-7D56E60ED36C}"/>
              </a:ext>
            </a:extLst>
          </p:cNvPr>
          <p:cNvSpPr/>
          <p:nvPr/>
        </p:nvSpPr>
        <p:spPr>
          <a:xfrm>
            <a:off x="3492747" y="3476171"/>
            <a:ext cx="8568623" cy="2764972"/>
          </a:xfrm>
          <a:prstGeom prst="roundRect">
            <a:avLst>
              <a:gd name="adj" fmla="val 5315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77CE78E-D680-C6B3-8F95-79FC28071046}"/>
              </a:ext>
            </a:extLst>
          </p:cNvPr>
          <p:cNvSpPr/>
          <p:nvPr/>
        </p:nvSpPr>
        <p:spPr>
          <a:xfrm>
            <a:off x="3500007" y="6317518"/>
            <a:ext cx="8568623" cy="491692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7FC880-6439-FC20-3EF4-B395295E9D12}"/>
              </a:ext>
            </a:extLst>
          </p:cNvPr>
          <p:cNvGrpSpPr/>
          <p:nvPr/>
        </p:nvGrpSpPr>
        <p:grpSpPr>
          <a:xfrm rot="5400000">
            <a:off x="468867" y="4230914"/>
            <a:ext cx="2637189" cy="856343"/>
            <a:chOff x="468867" y="2017486"/>
            <a:chExt cx="2637189" cy="85634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D613CB-F79B-EA44-F2A9-677B7714BC5C}"/>
                </a:ext>
              </a:extLst>
            </p:cNvPr>
            <p:cNvSpPr/>
            <p:nvPr/>
          </p:nvSpPr>
          <p:spPr>
            <a:xfrm>
              <a:off x="1710871" y="2336800"/>
              <a:ext cx="1395185" cy="5370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D20B0A-8AD2-6009-DAB0-4F4527464579}"/>
                </a:ext>
              </a:extLst>
            </p:cNvPr>
            <p:cNvSpPr/>
            <p:nvPr/>
          </p:nvSpPr>
          <p:spPr>
            <a:xfrm>
              <a:off x="1449613" y="2336800"/>
              <a:ext cx="522514" cy="537029"/>
            </a:xfrm>
            <a:prstGeom prst="rect">
              <a:avLst/>
            </a:prstGeom>
            <a:solidFill>
              <a:srgbClr val="C1E5F5">
                <a:alpha val="50196"/>
              </a:srgbClr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F45363C-F517-BBC1-AB50-9D5624459CF2}"/>
                </a:ext>
              </a:extLst>
            </p:cNvPr>
            <p:cNvSpPr/>
            <p:nvPr/>
          </p:nvSpPr>
          <p:spPr>
            <a:xfrm>
              <a:off x="468867" y="2336800"/>
              <a:ext cx="522514" cy="537029"/>
            </a:xfrm>
            <a:prstGeom prst="rect">
              <a:avLst/>
            </a:prstGeom>
            <a:solidFill>
              <a:srgbClr val="C1E5F5">
                <a:alpha val="50196"/>
              </a:srgbClr>
            </a:solidFill>
            <a:ln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4FBFADB-19D1-59E0-8CFA-C3D01A4C5A81}"/>
                </a:ext>
              </a:extLst>
            </p:cNvPr>
            <p:cNvCxnSpPr/>
            <p:nvPr/>
          </p:nvCxnSpPr>
          <p:spPr>
            <a:xfrm>
              <a:off x="468867" y="2017486"/>
              <a:ext cx="5225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8356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8951-5A3D-3FE0-AF11-DF314524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Mario-Like Game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F40AC-5EBB-D002-52DD-B8B6B8B2D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90"/>
          <a:stretch/>
        </p:blipFill>
        <p:spPr>
          <a:xfrm>
            <a:off x="4900749" y="637905"/>
            <a:ext cx="7291251" cy="2105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173C5-3CC5-58D7-1916-BF90FB8D8F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90"/>
          <a:stretch/>
        </p:blipFill>
        <p:spPr>
          <a:xfrm>
            <a:off x="4900749" y="3096382"/>
            <a:ext cx="7291251" cy="3396493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5C73F60-1A93-1271-DA4C-6D0B7A8E1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3479"/>
              </p:ext>
            </p:extLst>
          </p:nvPr>
        </p:nvGraphicFramePr>
        <p:xfrm>
          <a:off x="1287417" y="1506603"/>
          <a:ext cx="274900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9006">
                  <a:extLst>
                    <a:ext uri="{9D8B030D-6E8A-4147-A177-3AD203B41FA5}">
                      <a16:colId xmlns:a16="http://schemas.microsoft.com/office/drawing/2014/main" val="274782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0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__init__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36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2D1AF3-1AA1-2DFF-FDD7-51E77289C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251595"/>
              </p:ext>
            </p:extLst>
          </p:nvPr>
        </p:nvGraphicFramePr>
        <p:xfrm>
          <a:off x="1287417" y="2666246"/>
          <a:ext cx="274900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9006">
                  <a:extLst>
                    <a:ext uri="{9D8B030D-6E8A-4147-A177-3AD203B41FA5}">
                      <a16:colId xmlns:a16="http://schemas.microsoft.com/office/drawing/2014/main" val="274782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MovingPlatform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0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udpate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369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F9FFC2-5983-B899-335C-E548A505869D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661920" y="2248283"/>
            <a:ext cx="0" cy="417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B43FBE-1F49-BCBE-EEAB-DE29531EF470}"/>
              </a:ext>
            </a:extLst>
          </p:cNvPr>
          <p:cNvGrpSpPr/>
          <p:nvPr/>
        </p:nvGrpSpPr>
        <p:grpSpPr>
          <a:xfrm>
            <a:off x="558797" y="3603878"/>
            <a:ext cx="4206245" cy="3014613"/>
            <a:chOff x="558797" y="3603878"/>
            <a:chExt cx="4206245" cy="30146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C24FEA-6076-855F-C7DD-91C91721A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1531" r="50602"/>
            <a:stretch/>
          </p:blipFill>
          <p:spPr>
            <a:xfrm>
              <a:off x="558798" y="5064012"/>
              <a:ext cx="4206244" cy="1554479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A2B8DA-3E7A-4C6B-BA4D-96D800F63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125" r="50602" b="73144"/>
            <a:stretch/>
          </p:blipFill>
          <p:spPr>
            <a:xfrm>
              <a:off x="558797" y="3603878"/>
              <a:ext cx="4206245" cy="1473151"/>
            </a:xfrm>
            <a:prstGeom prst="rect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</p:spTree>
    <p:extLst>
      <p:ext uri="{BB962C8B-B14F-4D97-AF65-F5344CB8AC3E}">
        <p14:creationId xmlns:p14="http://schemas.microsoft.com/office/powerpoint/2010/main" val="3205790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E433-D16A-E981-8DA8-5620E67E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Mario-Like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2E581F-7764-C889-F772-D53043DB0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6" r="1410"/>
          <a:stretch/>
        </p:blipFill>
        <p:spPr>
          <a:xfrm>
            <a:off x="4873457" y="0"/>
            <a:ext cx="7318544" cy="68580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4DC25B6-DE12-C914-4086-A9524586E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317772"/>
              </p:ext>
            </p:extLst>
          </p:nvPr>
        </p:nvGraphicFramePr>
        <p:xfrm>
          <a:off x="1287417" y="1846239"/>
          <a:ext cx="274900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9006">
                  <a:extLst>
                    <a:ext uri="{9D8B030D-6E8A-4147-A177-3AD203B41FA5}">
                      <a16:colId xmlns:a16="http://schemas.microsoft.com/office/drawing/2014/main" val="274782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0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__init__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36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B5AF1DE-6D47-9B21-8097-5C617E3E8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10429"/>
              </p:ext>
            </p:extLst>
          </p:nvPr>
        </p:nvGraphicFramePr>
        <p:xfrm>
          <a:off x="1287417" y="3528402"/>
          <a:ext cx="274900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9006">
                  <a:extLst>
                    <a:ext uri="{9D8B030D-6E8A-4147-A177-3AD203B41FA5}">
                      <a16:colId xmlns:a16="http://schemas.microsoft.com/office/drawing/2014/main" val="274782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MovingPlatform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0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udpate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36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F4B3CB-7208-E294-4E7A-56B94220E3F0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2661920" y="2587919"/>
            <a:ext cx="0" cy="940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114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031C8-CBCC-47A3-D772-7FB95B754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12771" cy="1325563"/>
          </a:xfrm>
        </p:spPr>
        <p:txBody>
          <a:bodyPr/>
          <a:lstStyle/>
          <a:p>
            <a:r>
              <a:rPr lang="en-TH" dirty="0"/>
              <a:t>MovingPlatform: update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35CA3-D497-ABBD-1059-D10A2FA85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6" r="1410"/>
          <a:stretch/>
        </p:blipFill>
        <p:spPr>
          <a:xfrm>
            <a:off x="4873457" y="0"/>
            <a:ext cx="7318544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996F511-C019-6F8F-0A4E-58C01DAEB474}"/>
              </a:ext>
            </a:extLst>
          </p:cNvPr>
          <p:cNvGrpSpPr/>
          <p:nvPr/>
        </p:nvGrpSpPr>
        <p:grpSpPr>
          <a:xfrm>
            <a:off x="1409394" y="2055813"/>
            <a:ext cx="2637189" cy="856343"/>
            <a:chOff x="468867" y="2017486"/>
            <a:chExt cx="2637189" cy="8563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B850A9-B5D9-CCC2-0B0C-0A88D00A94BB}"/>
                </a:ext>
              </a:extLst>
            </p:cNvPr>
            <p:cNvSpPr/>
            <p:nvPr/>
          </p:nvSpPr>
          <p:spPr>
            <a:xfrm>
              <a:off x="1710871" y="2336800"/>
              <a:ext cx="1395185" cy="5370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19F729-ED5D-5613-F6B1-D5E68CE7931F}"/>
                </a:ext>
              </a:extLst>
            </p:cNvPr>
            <p:cNvSpPr/>
            <p:nvPr/>
          </p:nvSpPr>
          <p:spPr>
            <a:xfrm>
              <a:off x="1449613" y="2336800"/>
              <a:ext cx="522514" cy="537029"/>
            </a:xfrm>
            <a:prstGeom prst="rect">
              <a:avLst/>
            </a:prstGeom>
            <a:solidFill>
              <a:srgbClr val="C1E5F5">
                <a:alpha val="50196"/>
              </a:srgbClr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2356E2-B5EA-0DFA-91E3-C8737B22AA22}"/>
                </a:ext>
              </a:extLst>
            </p:cNvPr>
            <p:cNvSpPr/>
            <p:nvPr/>
          </p:nvSpPr>
          <p:spPr>
            <a:xfrm>
              <a:off x="468867" y="2336800"/>
              <a:ext cx="522514" cy="537029"/>
            </a:xfrm>
            <a:prstGeom prst="rect">
              <a:avLst/>
            </a:prstGeom>
            <a:solidFill>
              <a:srgbClr val="C1E5F5">
                <a:alpha val="50196"/>
              </a:srgbClr>
            </a:solidFill>
            <a:ln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F03F462-F735-82C5-493F-7DD830FBAE13}"/>
                </a:ext>
              </a:extLst>
            </p:cNvPr>
            <p:cNvCxnSpPr/>
            <p:nvPr/>
          </p:nvCxnSpPr>
          <p:spPr>
            <a:xfrm>
              <a:off x="468867" y="2017486"/>
              <a:ext cx="5225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6A8C02B-02A8-FF6D-F8ED-BEAC3C9A8030}"/>
              </a:ext>
            </a:extLst>
          </p:cNvPr>
          <p:cNvGrpSpPr/>
          <p:nvPr/>
        </p:nvGrpSpPr>
        <p:grpSpPr>
          <a:xfrm rot="5400000">
            <a:off x="1409393" y="4434650"/>
            <a:ext cx="2637189" cy="856343"/>
            <a:chOff x="468867" y="2017486"/>
            <a:chExt cx="2637189" cy="8563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54DF61-C627-3DF9-0091-174E4D908D0C}"/>
                </a:ext>
              </a:extLst>
            </p:cNvPr>
            <p:cNvSpPr/>
            <p:nvPr/>
          </p:nvSpPr>
          <p:spPr>
            <a:xfrm>
              <a:off x="1710871" y="2336800"/>
              <a:ext cx="1395185" cy="5370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172849-1ED2-3A5F-0B25-E81FA526142D}"/>
                </a:ext>
              </a:extLst>
            </p:cNvPr>
            <p:cNvSpPr/>
            <p:nvPr/>
          </p:nvSpPr>
          <p:spPr>
            <a:xfrm>
              <a:off x="1449613" y="2336800"/>
              <a:ext cx="522514" cy="537029"/>
            </a:xfrm>
            <a:prstGeom prst="rect">
              <a:avLst/>
            </a:prstGeom>
            <a:solidFill>
              <a:srgbClr val="C1E5F5">
                <a:alpha val="50196"/>
              </a:srgbClr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0F1F76-C63F-5B46-D969-B31286705492}"/>
                </a:ext>
              </a:extLst>
            </p:cNvPr>
            <p:cNvSpPr/>
            <p:nvPr/>
          </p:nvSpPr>
          <p:spPr>
            <a:xfrm>
              <a:off x="468867" y="2336800"/>
              <a:ext cx="522514" cy="537029"/>
            </a:xfrm>
            <a:prstGeom prst="rect">
              <a:avLst/>
            </a:prstGeom>
            <a:solidFill>
              <a:srgbClr val="C1E5F5">
                <a:alpha val="50196"/>
              </a:srgbClr>
            </a:solidFill>
            <a:ln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E2E50C2-17C2-F021-CA27-193A32334C7A}"/>
                </a:ext>
              </a:extLst>
            </p:cNvPr>
            <p:cNvCxnSpPr/>
            <p:nvPr/>
          </p:nvCxnSpPr>
          <p:spPr>
            <a:xfrm>
              <a:off x="468867" y="2017486"/>
              <a:ext cx="5225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1BEF9FE-4530-DB13-366A-ACE7777C221D}"/>
              </a:ext>
            </a:extLst>
          </p:cNvPr>
          <p:cNvSpPr/>
          <p:nvPr/>
        </p:nvSpPr>
        <p:spPr>
          <a:xfrm>
            <a:off x="5852160" y="1093356"/>
            <a:ext cx="6242597" cy="2395155"/>
          </a:xfrm>
          <a:prstGeom prst="roundRect">
            <a:avLst>
              <a:gd name="adj" fmla="val 5315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2BE3B7-E039-D780-235A-459223DA9733}"/>
              </a:ext>
            </a:extLst>
          </p:cNvPr>
          <p:cNvSpPr/>
          <p:nvPr/>
        </p:nvSpPr>
        <p:spPr>
          <a:xfrm>
            <a:off x="5852160" y="3528402"/>
            <a:ext cx="6242597" cy="2101689"/>
          </a:xfrm>
          <a:prstGeom prst="roundRect">
            <a:avLst>
              <a:gd name="adj" fmla="val 5315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28620B9-EFE7-F142-7037-36B552B7EE89}"/>
              </a:ext>
            </a:extLst>
          </p:cNvPr>
          <p:cNvSpPr/>
          <p:nvPr/>
        </p:nvSpPr>
        <p:spPr>
          <a:xfrm>
            <a:off x="5852159" y="5669982"/>
            <a:ext cx="6242597" cy="1184695"/>
          </a:xfrm>
          <a:prstGeom prst="roundRect">
            <a:avLst>
              <a:gd name="adj" fmla="val 5315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96AC54B6-D44D-75D0-5735-EDB6EF643331}"/>
              </a:ext>
            </a:extLst>
          </p:cNvPr>
          <p:cNvSpPr/>
          <p:nvPr/>
        </p:nvSpPr>
        <p:spPr>
          <a:xfrm>
            <a:off x="2912654" y="1150363"/>
            <a:ext cx="2735658" cy="613954"/>
          </a:xfrm>
          <a:prstGeom prst="wedgeRoundRectCallout">
            <a:avLst>
              <a:gd name="adj1" fmla="val 60486"/>
              <a:gd name="adj2" fmla="val 52501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Check collision with player only; not other platforms yet !</a:t>
            </a:r>
          </a:p>
        </p:txBody>
      </p:sp>
    </p:spTree>
    <p:extLst>
      <p:ext uri="{BB962C8B-B14F-4D97-AF65-F5344CB8AC3E}">
        <p14:creationId xmlns:p14="http://schemas.microsoft.com/office/powerpoint/2010/main" val="396716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E433-D16A-E981-8DA8-5620E67E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Mario-Like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977F7-AEDE-083D-924F-AC288588A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18"/>
          <a:stretch/>
        </p:blipFill>
        <p:spPr>
          <a:xfrm>
            <a:off x="4794065" y="365125"/>
            <a:ext cx="7397935" cy="2958352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4DBA88-16E2-5413-DFA5-2D7BF0E70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01046"/>
              </p:ext>
            </p:extLst>
          </p:nvPr>
        </p:nvGraphicFramePr>
        <p:xfrm>
          <a:off x="1287417" y="2021232"/>
          <a:ext cx="274900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9006">
                  <a:extLst>
                    <a:ext uri="{9D8B030D-6E8A-4147-A177-3AD203B41FA5}">
                      <a16:colId xmlns:a16="http://schemas.microsoft.com/office/drawing/2014/main" val="274782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0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__init__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u</a:t>
                      </a:r>
                      <a:r>
                        <a:rPr lang="en-TH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942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d</a:t>
                      </a:r>
                      <a:r>
                        <a:rPr lang="en-TH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raw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9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</a:t>
                      </a:r>
                      <a:r>
                        <a:rPr lang="en-TH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hift_world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66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5928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E433-D16A-E981-8DA8-5620E67E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Mario-Like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977F7-AEDE-083D-924F-AC288588A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836"/>
          <a:stretch/>
        </p:blipFill>
        <p:spPr>
          <a:xfrm>
            <a:off x="4794065" y="365125"/>
            <a:ext cx="7772400" cy="862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AB0911-99ED-9823-5129-EA3E293EF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50"/>
          <a:stretch/>
        </p:blipFill>
        <p:spPr>
          <a:xfrm>
            <a:off x="4728750" y="2584145"/>
            <a:ext cx="6579326" cy="401574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84FFC0-D62A-7326-8675-E5C1FAB42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137164"/>
              </p:ext>
            </p:extLst>
          </p:nvPr>
        </p:nvGraphicFramePr>
        <p:xfrm>
          <a:off x="1287417" y="2021232"/>
          <a:ext cx="274900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9006">
                  <a:extLst>
                    <a:ext uri="{9D8B030D-6E8A-4147-A177-3AD203B41FA5}">
                      <a16:colId xmlns:a16="http://schemas.microsoft.com/office/drawing/2014/main" val="274782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0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__init__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  <a:r>
                        <a:rPr lang="en-TH" dirty="0"/>
                        <a:t>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942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TH" dirty="0"/>
                        <a:t>raw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9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en-TH" dirty="0"/>
                        <a:t>hift_world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66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233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E433-D16A-E981-8DA8-5620E67E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Mario-Like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ED26BC-08FD-E753-C1CD-5159CA309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11"/>
          <a:stretch/>
        </p:blipFill>
        <p:spPr>
          <a:xfrm>
            <a:off x="4767939" y="1332395"/>
            <a:ext cx="7424061" cy="546029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6AADB-7002-EAEC-8A43-97CB3AD7A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496205"/>
              </p:ext>
            </p:extLst>
          </p:nvPr>
        </p:nvGraphicFramePr>
        <p:xfrm>
          <a:off x="1287417" y="2021232"/>
          <a:ext cx="274900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9006">
                  <a:extLst>
                    <a:ext uri="{9D8B030D-6E8A-4147-A177-3AD203B41FA5}">
                      <a16:colId xmlns:a16="http://schemas.microsoft.com/office/drawing/2014/main" val="274782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0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__init__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  <a:r>
                        <a:rPr lang="en-TH" dirty="0"/>
                        <a:t>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942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TH" dirty="0"/>
                        <a:t>raw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9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en-TH" dirty="0"/>
                        <a:t>hift_world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663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B039A9A-CCAE-9717-CB30-36AF57F9C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258343"/>
              </p:ext>
            </p:extLst>
          </p:nvPr>
        </p:nvGraphicFramePr>
        <p:xfrm>
          <a:off x="1287417" y="4808341"/>
          <a:ext cx="274900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9006">
                  <a:extLst>
                    <a:ext uri="{9D8B030D-6E8A-4147-A177-3AD203B41FA5}">
                      <a16:colId xmlns:a16="http://schemas.microsoft.com/office/drawing/2014/main" val="274782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Level_01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0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__init__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369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F052AB-0B98-3F34-03BA-74BA49D86C1C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V="1">
            <a:off x="2661920" y="3875432"/>
            <a:ext cx="0" cy="9329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916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E433-D16A-E981-8DA8-5620E67E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Mario-Like Game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6AADB-7002-EAEC-8A43-97CB3AD7A247}"/>
              </a:ext>
            </a:extLst>
          </p:cNvPr>
          <p:cNvGraphicFramePr>
            <a:graphicFrameLocks noGrp="1"/>
          </p:cNvGraphicFramePr>
          <p:nvPr/>
        </p:nvGraphicFramePr>
        <p:xfrm>
          <a:off x="1287417" y="2021232"/>
          <a:ext cx="274900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9006">
                  <a:extLst>
                    <a:ext uri="{9D8B030D-6E8A-4147-A177-3AD203B41FA5}">
                      <a16:colId xmlns:a16="http://schemas.microsoft.com/office/drawing/2014/main" val="274782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0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__init__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  <a:r>
                        <a:rPr lang="en-TH" dirty="0"/>
                        <a:t>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942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TH" dirty="0"/>
                        <a:t>raw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9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en-TH" dirty="0"/>
                        <a:t>hift_world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663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B039A9A-CCAE-9717-CB30-36AF57F9C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706918"/>
              </p:ext>
            </p:extLst>
          </p:nvPr>
        </p:nvGraphicFramePr>
        <p:xfrm>
          <a:off x="1287417" y="4808341"/>
          <a:ext cx="274900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9006">
                  <a:extLst>
                    <a:ext uri="{9D8B030D-6E8A-4147-A177-3AD203B41FA5}">
                      <a16:colId xmlns:a16="http://schemas.microsoft.com/office/drawing/2014/main" val="274782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Level_02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0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__init__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36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5C577DD-29E9-F784-BE90-085252B6E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07128" y="880793"/>
            <a:ext cx="7384872" cy="592964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E947A5-1E13-D98E-32EF-4F65A770677A}"/>
              </a:ext>
            </a:extLst>
          </p:cNvPr>
          <p:cNvCxnSpPr>
            <a:cxnSpLocks/>
          </p:cNvCxnSpPr>
          <p:nvPr/>
        </p:nvCxnSpPr>
        <p:spPr>
          <a:xfrm flipV="1">
            <a:off x="2661920" y="3875432"/>
            <a:ext cx="0" cy="9329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392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E0F4-2944-7BB7-B56F-C1D6E636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Program Design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80FA52-84D6-5B07-CBC8-923A5C87FDF6}"/>
              </a:ext>
            </a:extLst>
          </p:cNvPr>
          <p:cNvSpPr/>
          <p:nvPr/>
        </p:nvSpPr>
        <p:spPr>
          <a:xfrm>
            <a:off x="2985238" y="5443229"/>
            <a:ext cx="914400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Card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F065A65-4A32-C5B0-923C-F29B53FEF494}"/>
              </a:ext>
            </a:extLst>
          </p:cNvPr>
          <p:cNvSpPr/>
          <p:nvPr/>
        </p:nvSpPr>
        <p:spPr>
          <a:xfrm>
            <a:off x="6551399" y="5427705"/>
            <a:ext cx="914400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Game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CB3AC93-8974-E673-3DB1-518B09823FB5}"/>
              </a:ext>
            </a:extLst>
          </p:cNvPr>
          <p:cNvSpPr/>
          <p:nvPr/>
        </p:nvSpPr>
        <p:spPr>
          <a:xfrm>
            <a:off x="4783558" y="5427705"/>
            <a:ext cx="914400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Deck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02671F-04A8-4B4F-2A3F-7A6F1A167FE6}"/>
              </a:ext>
            </a:extLst>
          </p:cNvPr>
          <p:cNvSpPr/>
          <p:nvPr/>
        </p:nvSpPr>
        <p:spPr>
          <a:xfrm>
            <a:off x="8312342" y="5427705"/>
            <a:ext cx="914400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Main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250C9A-FD7A-C67F-2666-054902260652}"/>
              </a:ext>
            </a:extLst>
          </p:cNvPr>
          <p:cNvCxnSpPr/>
          <p:nvPr/>
        </p:nvCxnSpPr>
        <p:spPr>
          <a:xfrm flipH="1">
            <a:off x="7598971" y="5724081"/>
            <a:ext cx="574765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B2330A-2FBA-4A86-3AF3-76AF781CB53B}"/>
              </a:ext>
            </a:extLst>
          </p:cNvPr>
          <p:cNvCxnSpPr/>
          <p:nvPr/>
        </p:nvCxnSpPr>
        <p:spPr>
          <a:xfrm flipH="1">
            <a:off x="5837296" y="5709126"/>
            <a:ext cx="574765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1A0CC5-F1BB-EC9A-0751-64F949EFD43A}"/>
              </a:ext>
            </a:extLst>
          </p:cNvPr>
          <p:cNvCxnSpPr/>
          <p:nvPr/>
        </p:nvCxnSpPr>
        <p:spPr>
          <a:xfrm flipH="1">
            <a:off x="4095582" y="5724081"/>
            <a:ext cx="574765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442C7E4-C166-EB95-7C8A-EC6CA5AC0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83" y="1723650"/>
            <a:ext cx="5191033" cy="3254158"/>
          </a:xfrm>
          <a:prstGeom prst="rect">
            <a:avLst/>
          </a:prstGeom>
        </p:spPr>
      </p:pic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1118CA76-0C68-1074-2B26-0CAA0AAD2BDF}"/>
              </a:ext>
            </a:extLst>
          </p:cNvPr>
          <p:cNvCxnSpPr>
            <a:cxnSpLocks/>
          </p:cNvCxnSpPr>
          <p:nvPr/>
        </p:nvCxnSpPr>
        <p:spPr>
          <a:xfrm rot="5400000" flipH="1">
            <a:off x="5210498" y="4339102"/>
            <a:ext cx="15524" cy="3566161"/>
          </a:xfrm>
          <a:prstGeom prst="bentConnector3">
            <a:avLst>
              <a:gd name="adj1" fmla="val -1472559"/>
            </a:avLst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FF5BD73-EA0A-5CA7-7795-48B7050B244D}"/>
              </a:ext>
            </a:extLst>
          </p:cNvPr>
          <p:cNvSpPr>
            <a:spLocks noChangeAspect="1"/>
          </p:cNvSpPr>
          <p:nvPr/>
        </p:nvSpPr>
        <p:spPr>
          <a:xfrm rot="18952505">
            <a:off x="7570582" y="5693217"/>
            <a:ext cx="54000" cy="54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265881-8E57-3619-B6F7-D196C55C4690}"/>
              </a:ext>
            </a:extLst>
          </p:cNvPr>
          <p:cNvSpPr>
            <a:spLocks noChangeAspect="1"/>
          </p:cNvSpPr>
          <p:nvPr/>
        </p:nvSpPr>
        <p:spPr>
          <a:xfrm rot="18952505">
            <a:off x="5809564" y="5681555"/>
            <a:ext cx="54000" cy="54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D4301B-FC3A-368D-D965-2A454409B23D}"/>
              </a:ext>
            </a:extLst>
          </p:cNvPr>
          <p:cNvSpPr>
            <a:spLocks noChangeAspect="1"/>
          </p:cNvSpPr>
          <p:nvPr/>
        </p:nvSpPr>
        <p:spPr>
          <a:xfrm rot="18952505">
            <a:off x="4064937" y="5694733"/>
            <a:ext cx="54000" cy="54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9EFE7C-C557-30A5-1D15-B2D2D88408DC}"/>
              </a:ext>
            </a:extLst>
          </p:cNvPr>
          <p:cNvSpPr>
            <a:spLocks noChangeAspect="1"/>
          </p:cNvSpPr>
          <p:nvPr/>
        </p:nvSpPr>
        <p:spPr>
          <a:xfrm rot="18952505">
            <a:off x="3406223" y="6082871"/>
            <a:ext cx="54000" cy="54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890567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9718-1366-2996-6ED2-046BFEEF8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Level: shift_world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690747-D437-5166-2308-62AB9B86665C}"/>
              </a:ext>
            </a:extLst>
          </p:cNvPr>
          <p:cNvSpPr/>
          <p:nvPr/>
        </p:nvSpPr>
        <p:spPr>
          <a:xfrm>
            <a:off x="2102758" y="4793013"/>
            <a:ext cx="1525813" cy="537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999A3B-C5E6-59B7-9F11-30042B6C1D91}"/>
              </a:ext>
            </a:extLst>
          </p:cNvPr>
          <p:cNvSpPr/>
          <p:nvPr/>
        </p:nvSpPr>
        <p:spPr>
          <a:xfrm>
            <a:off x="2102758" y="4793013"/>
            <a:ext cx="522514" cy="537029"/>
          </a:xfrm>
          <a:prstGeom prst="rect">
            <a:avLst/>
          </a:prstGeom>
          <a:solidFill>
            <a:srgbClr val="FF0000">
              <a:alpha val="50196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C89BC8-75F0-7A72-0B19-4CFEE1F455F8}"/>
              </a:ext>
            </a:extLst>
          </p:cNvPr>
          <p:cNvSpPr/>
          <p:nvPr/>
        </p:nvSpPr>
        <p:spPr>
          <a:xfrm>
            <a:off x="1992994" y="5687375"/>
            <a:ext cx="1525813" cy="537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AE58B1-32D8-CEF0-D740-C958EAC5C219}"/>
              </a:ext>
            </a:extLst>
          </p:cNvPr>
          <p:cNvSpPr/>
          <p:nvPr/>
        </p:nvSpPr>
        <p:spPr>
          <a:xfrm>
            <a:off x="2102758" y="5687375"/>
            <a:ext cx="522514" cy="537029"/>
          </a:xfrm>
          <a:prstGeom prst="rect">
            <a:avLst/>
          </a:prstGeom>
          <a:solidFill>
            <a:srgbClr val="FF0000">
              <a:alpha val="50196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566D84-8839-B0FA-F12D-F2503452C0D3}"/>
              </a:ext>
            </a:extLst>
          </p:cNvPr>
          <p:cNvCxnSpPr>
            <a:cxnSpLocks/>
          </p:cNvCxnSpPr>
          <p:nvPr/>
        </p:nvCxnSpPr>
        <p:spPr>
          <a:xfrm flipH="1">
            <a:off x="2728687" y="6408347"/>
            <a:ext cx="7030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9F8B6D-6357-7267-C6FA-9EE3CE571841}"/>
              </a:ext>
            </a:extLst>
          </p:cNvPr>
          <p:cNvCxnSpPr>
            <a:cxnSpLocks/>
          </p:cNvCxnSpPr>
          <p:nvPr/>
        </p:nvCxnSpPr>
        <p:spPr>
          <a:xfrm>
            <a:off x="2102758" y="4441371"/>
            <a:ext cx="0" cy="228707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87C1C-4D43-FEC2-EAA4-264C154F0A5F}"/>
              </a:ext>
            </a:extLst>
          </p:cNvPr>
          <p:cNvCxnSpPr>
            <a:cxnSpLocks/>
          </p:cNvCxnSpPr>
          <p:nvPr/>
        </p:nvCxnSpPr>
        <p:spPr>
          <a:xfrm>
            <a:off x="2616201" y="4441371"/>
            <a:ext cx="0" cy="228707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42682DB5-BEA2-651A-AAF2-240284EE4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75" y="1291939"/>
            <a:ext cx="8727192" cy="287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90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CBDE0-6385-1358-946E-4E297826D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26C23-E378-92AA-EA0E-40187B77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Level: shift_world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27F7F2-A6DE-4077-50BB-560717EFC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75" y="1291939"/>
            <a:ext cx="8727192" cy="287774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A4778BF-87E2-C67B-49AB-EA26BF3A8937}"/>
              </a:ext>
            </a:extLst>
          </p:cNvPr>
          <p:cNvGrpSpPr/>
          <p:nvPr/>
        </p:nvGrpSpPr>
        <p:grpSpPr>
          <a:xfrm>
            <a:off x="5672280" y="4209143"/>
            <a:ext cx="6175997" cy="2287077"/>
            <a:chOff x="4223826" y="1690688"/>
            <a:chExt cx="7772400" cy="27999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88DC18-EFC4-F5A3-BECC-CAD9F3D32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3225" b="33648"/>
            <a:stretch/>
          </p:blipFill>
          <p:spPr>
            <a:xfrm>
              <a:off x="4223826" y="1690688"/>
              <a:ext cx="7772400" cy="27999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C1BE37-A66F-9700-FD79-34C5B5D9E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8885" y="1690688"/>
              <a:ext cx="5372100" cy="60960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572AC99-3C83-CC6E-8C6B-23CAD2270D2B}"/>
              </a:ext>
            </a:extLst>
          </p:cNvPr>
          <p:cNvSpPr/>
          <p:nvPr/>
        </p:nvSpPr>
        <p:spPr>
          <a:xfrm>
            <a:off x="2102758" y="4793013"/>
            <a:ext cx="1525813" cy="537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C4FB29-83C1-54EF-64AE-7F055B9E929A}"/>
              </a:ext>
            </a:extLst>
          </p:cNvPr>
          <p:cNvSpPr/>
          <p:nvPr/>
        </p:nvSpPr>
        <p:spPr>
          <a:xfrm>
            <a:off x="2102758" y="4793013"/>
            <a:ext cx="522514" cy="537029"/>
          </a:xfrm>
          <a:prstGeom prst="rect">
            <a:avLst/>
          </a:prstGeom>
          <a:solidFill>
            <a:srgbClr val="FF0000">
              <a:alpha val="50196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C9E28A-A2C0-EA87-67B4-BE41C87945B0}"/>
              </a:ext>
            </a:extLst>
          </p:cNvPr>
          <p:cNvSpPr/>
          <p:nvPr/>
        </p:nvSpPr>
        <p:spPr>
          <a:xfrm>
            <a:off x="1992994" y="5687375"/>
            <a:ext cx="1525813" cy="537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1AB1D-A37D-8CE2-DC0A-11834FAB9214}"/>
              </a:ext>
            </a:extLst>
          </p:cNvPr>
          <p:cNvSpPr/>
          <p:nvPr/>
        </p:nvSpPr>
        <p:spPr>
          <a:xfrm>
            <a:off x="2102758" y="5687375"/>
            <a:ext cx="522514" cy="537029"/>
          </a:xfrm>
          <a:prstGeom prst="rect">
            <a:avLst/>
          </a:prstGeom>
          <a:solidFill>
            <a:srgbClr val="FF0000">
              <a:alpha val="50196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899A08-454C-62B9-5FFF-B75A883698FE}"/>
              </a:ext>
            </a:extLst>
          </p:cNvPr>
          <p:cNvCxnSpPr>
            <a:cxnSpLocks/>
          </p:cNvCxnSpPr>
          <p:nvPr/>
        </p:nvCxnSpPr>
        <p:spPr>
          <a:xfrm flipH="1">
            <a:off x="2728687" y="6408347"/>
            <a:ext cx="7030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343B88-DA8B-2D63-3BF0-9BF14870257C}"/>
              </a:ext>
            </a:extLst>
          </p:cNvPr>
          <p:cNvCxnSpPr>
            <a:cxnSpLocks/>
          </p:cNvCxnSpPr>
          <p:nvPr/>
        </p:nvCxnSpPr>
        <p:spPr>
          <a:xfrm>
            <a:off x="2102758" y="4441371"/>
            <a:ext cx="0" cy="228707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22CEA1-0F76-99BE-F579-20DCC6E2B753}"/>
              </a:ext>
            </a:extLst>
          </p:cNvPr>
          <p:cNvCxnSpPr>
            <a:cxnSpLocks/>
          </p:cNvCxnSpPr>
          <p:nvPr/>
        </p:nvCxnSpPr>
        <p:spPr>
          <a:xfrm>
            <a:off x="2616201" y="4441371"/>
            <a:ext cx="0" cy="228707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530DF27-BA67-66D0-5AF3-E48AA28B0C29}"/>
              </a:ext>
            </a:extLst>
          </p:cNvPr>
          <p:cNvSpPr/>
          <p:nvPr/>
        </p:nvSpPr>
        <p:spPr>
          <a:xfrm>
            <a:off x="2382936" y="4793013"/>
            <a:ext cx="120780" cy="537029"/>
          </a:xfrm>
          <a:prstGeom prst="rect">
            <a:avLst/>
          </a:prstGeom>
          <a:solidFill>
            <a:srgbClr val="156082">
              <a:alpha val="80000"/>
            </a:srgbClr>
          </a:solidFill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82090-F706-C347-5471-80F905A6E7CD}"/>
              </a:ext>
            </a:extLst>
          </p:cNvPr>
          <p:cNvSpPr txBox="1"/>
          <p:nvPr/>
        </p:nvSpPr>
        <p:spPr>
          <a:xfrm>
            <a:off x="2274758" y="4560785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dirty="0"/>
              <a:t>502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244D7B-4CBE-7662-5BC5-CB953A64B404}"/>
              </a:ext>
            </a:extLst>
          </p:cNvPr>
          <p:cNvSpPr txBox="1"/>
          <p:nvPr/>
        </p:nvSpPr>
        <p:spPr>
          <a:xfrm>
            <a:off x="2168288" y="4165858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dirty="0"/>
              <a:t>500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C4C513-213C-E060-ED76-BF726D324599}"/>
              </a:ext>
            </a:extLst>
          </p:cNvPr>
          <p:cNvCxnSpPr>
            <a:cxnSpLocks/>
          </p:cNvCxnSpPr>
          <p:nvPr/>
        </p:nvCxnSpPr>
        <p:spPr>
          <a:xfrm>
            <a:off x="2274758" y="4442392"/>
            <a:ext cx="0" cy="2287077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ight Brace 26">
            <a:extLst>
              <a:ext uri="{FF2B5EF4-FFF2-40B4-BE49-F238E27FC236}">
                <a16:creationId xmlns:a16="http://schemas.microsoft.com/office/drawing/2014/main" id="{ED2D005D-19FB-15EA-477B-1165BBBAB0DD}"/>
              </a:ext>
            </a:extLst>
          </p:cNvPr>
          <p:cNvSpPr/>
          <p:nvPr/>
        </p:nvSpPr>
        <p:spPr>
          <a:xfrm rot="16200000">
            <a:off x="1996458" y="5561548"/>
            <a:ext cx="100117" cy="113466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E063E2-5577-994E-1CDD-9432A351E517}"/>
              </a:ext>
            </a:extLst>
          </p:cNvPr>
          <p:cNvSpPr txBox="1"/>
          <p:nvPr/>
        </p:nvSpPr>
        <p:spPr>
          <a:xfrm>
            <a:off x="1914026" y="5380321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17167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7367C-9B4F-C6DC-BE19-3B776B0BC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Main: Level Up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CE2BCB-AED1-D48F-EA15-5BAB89E2FE74}"/>
              </a:ext>
            </a:extLst>
          </p:cNvPr>
          <p:cNvGrpSpPr/>
          <p:nvPr/>
        </p:nvGrpSpPr>
        <p:grpSpPr>
          <a:xfrm>
            <a:off x="1021326" y="1865982"/>
            <a:ext cx="6175997" cy="2324559"/>
            <a:chOff x="4223826" y="3828950"/>
            <a:chExt cx="7772400" cy="28458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724CDC-F87C-6E5D-4A2F-D31EC6CE2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6162" b="5"/>
            <a:stretch/>
          </p:blipFill>
          <p:spPr>
            <a:xfrm>
              <a:off x="4223826" y="3828951"/>
              <a:ext cx="7772400" cy="284586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793D30-7DC7-3427-CA14-0898D59B7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4744" y="3828950"/>
              <a:ext cx="5372100" cy="609601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D0B6ED8-6F89-4255-6F80-B6A084DFA031}"/>
              </a:ext>
            </a:extLst>
          </p:cNvPr>
          <p:cNvSpPr/>
          <p:nvPr/>
        </p:nvSpPr>
        <p:spPr>
          <a:xfrm>
            <a:off x="8736694" y="3009801"/>
            <a:ext cx="1525813" cy="537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E0BB21-0162-1F5A-67A2-CD38EAE8B8D9}"/>
              </a:ext>
            </a:extLst>
          </p:cNvPr>
          <p:cNvSpPr/>
          <p:nvPr/>
        </p:nvSpPr>
        <p:spPr>
          <a:xfrm>
            <a:off x="9621158" y="3009801"/>
            <a:ext cx="522514" cy="537029"/>
          </a:xfrm>
          <a:prstGeom prst="rect">
            <a:avLst/>
          </a:prstGeom>
          <a:solidFill>
            <a:srgbClr val="FF0000">
              <a:alpha val="50196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20159B-350A-BA5E-D5E7-C267BE089E35}"/>
              </a:ext>
            </a:extLst>
          </p:cNvPr>
          <p:cNvSpPr/>
          <p:nvPr/>
        </p:nvSpPr>
        <p:spPr>
          <a:xfrm>
            <a:off x="9882415" y="3009801"/>
            <a:ext cx="120780" cy="537029"/>
          </a:xfrm>
          <a:prstGeom prst="rect">
            <a:avLst/>
          </a:prstGeom>
          <a:solidFill>
            <a:srgbClr val="156082">
              <a:alpha val="80000"/>
            </a:srgbClr>
          </a:solidFill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13AFCDD-AF34-7AD0-62AC-42F4624289D4}"/>
              </a:ext>
            </a:extLst>
          </p:cNvPr>
          <p:cNvSpPr/>
          <p:nvPr/>
        </p:nvSpPr>
        <p:spPr>
          <a:xfrm rot="16200000">
            <a:off x="9204698" y="2332080"/>
            <a:ext cx="212164" cy="1143274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0B752-7F80-1908-2C1C-0760203395BE}"/>
              </a:ext>
            </a:extLst>
          </p:cNvPr>
          <p:cNvSpPr txBox="1"/>
          <p:nvPr/>
        </p:nvSpPr>
        <p:spPr>
          <a:xfrm>
            <a:off x="8244432" y="2533334"/>
            <a:ext cx="2408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TH" sz="1200" dirty="0"/>
              <a:t>orld_shift (-) &lt; level_limit (-1000)</a:t>
            </a:r>
          </a:p>
        </p:txBody>
      </p:sp>
    </p:spTree>
    <p:extLst>
      <p:ext uri="{BB962C8B-B14F-4D97-AF65-F5344CB8AC3E}">
        <p14:creationId xmlns:p14="http://schemas.microsoft.com/office/powerpoint/2010/main" val="385287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E433-D16A-E981-8DA8-5620E67E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Mario-Like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1BD49-4977-4CE9-F34A-5C3087D03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435"/>
          <a:stretch/>
        </p:blipFill>
        <p:spPr>
          <a:xfrm>
            <a:off x="5579975" y="809831"/>
            <a:ext cx="6501044" cy="546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28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E433-D16A-E981-8DA8-5620E67E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Mario-Like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0818F-F514-0576-3F46-E7686A380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91"/>
          <a:stretch/>
        </p:blipFill>
        <p:spPr>
          <a:xfrm>
            <a:off x="5009606" y="2211591"/>
            <a:ext cx="7182394" cy="3959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A5EDB3-0FAA-96BE-B4F8-67595F220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1" r="32545" b="-3285"/>
          <a:stretch/>
        </p:blipFill>
        <p:spPr>
          <a:xfrm>
            <a:off x="5138060" y="698807"/>
            <a:ext cx="6583677" cy="5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77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18DE-AD67-FFA5-EA84-AD71DB029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Mario-Like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E7AD0-3952-B0EE-DB9C-F3F2274DB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688" b="44"/>
          <a:stretch/>
        </p:blipFill>
        <p:spPr>
          <a:xfrm>
            <a:off x="5609007" y="1050328"/>
            <a:ext cx="6344397" cy="5795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B837B5-0F8F-888C-A270-8D674797C0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66" r="30743" b="-6318"/>
          <a:stretch/>
        </p:blipFill>
        <p:spPr>
          <a:xfrm>
            <a:off x="5358538" y="125703"/>
            <a:ext cx="5954585" cy="3726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255F00-8800-5B9D-1C5E-59A49A6247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13556" b="92431"/>
          <a:stretch/>
        </p:blipFill>
        <p:spPr>
          <a:xfrm>
            <a:off x="5541483" y="640411"/>
            <a:ext cx="5779037" cy="25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4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7B49-9DB2-819B-B95D-2E282D57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96125-2866-479B-C813-5874E7164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http://programarcadegames.com/index.php?chapter=introduction_to_sprites&amp;lang=en#section_13</a:t>
            </a:r>
            <a:r>
              <a:rPr lang="en-US" dirty="0"/>
              <a:t> 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1590696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344F6C1-96B1-74E0-77D4-150D95D22512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5076" y="3229017"/>
            <a:ext cx="12700" cy="2847702"/>
          </a:xfrm>
          <a:prstGeom prst="bentConnector3">
            <a:avLst>
              <a:gd name="adj1" fmla="val 1800000"/>
            </a:avLst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9F70C66-55F5-FCD3-2882-6C8E022B5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Step-01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98CB9-B148-14F4-A568-1B54E1C08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968" y="1524315"/>
            <a:ext cx="7772400" cy="48382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301699-0E63-B8F7-333C-63FEB38FBC37}"/>
              </a:ext>
            </a:extLst>
          </p:cNvPr>
          <p:cNvSpPr/>
          <p:nvPr/>
        </p:nvSpPr>
        <p:spPr>
          <a:xfrm>
            <a:off x="955767" y="5795868"/>
            <a:ext cx="914400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Card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A84000-04CB-E3BC-2527-F940937162B5}"/>
              </a:ext>
            </a:extLst>
          </p:cNvPr>
          <p:cNvSpPr/>
          <p:nvPr/>
        </p:nvSpPr>
        <p:spPr>
          <a:xfrm>
            <a:off x="955767" y="2948166"/>
            <a:ext cx="914400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Game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4C44BE7-47B3-CD4D-5A06-078F8DC676DC}"/>
              </a:ext>
            </a:extLst>
          </p:cNvPr>
          <p:cNvSpPr/>
          <p:nvPr/>
        </p:nvSpPr>
        <p:spPr>
          <a:xfrm>
            <a:off x="955767" y="4372017"/>
            <a:ext cx="914400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Deck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850B08-7B39-F10F-AB46-45086C94FAC9}"/>
              </a:ext>
            </a:extLst>
          </p:cNvPr>
          <p:cNvSpPr/>
          <p:nvPr/>
        </p:nvSpPr>
        <p:spPr>
          <a:xfrm>
            <a:off x="955767" y="1524315"/>
            <a:ext cx="914400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Main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2C00EE-AABD-E4FE-69A8-0B1F00D229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93295" y="2477227"/>
            <a:ext cx="574765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2E0B91-97C7-5A53-D760-AE14FC0E00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93295" y="3912247"/>
            <a:ext cx="574765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E2E7BD-78F1-1B8B-27F0-CF965C4854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93295" y="5347662"/>
            <a:ext cx="574765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FA0F15-2BD2-4C7E-2668-894028024F47}"/>
              </a:ext>
            </a:extLst>
          </p:cNvPr>
          <p:cNvGrpSpPr/>
          <p:nvPr/>
        </p:nvGrpSpPr>
        <p:grpSpPr>
          <a:xfrm>
            <a:off x="3920490" y="1128984"/>
            <a:ext cx="7433310" cy="4768896"/>
            <a:chOff x="3920490" y="1128984"/>
            <a:chExt cx="7433310" cy="4768896"/>
          </a:xfrm>
        </p:grpSpPr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D4B3BB70-46DC-C60F-B541-408E0694820D}"/>
                </a:ext>
              </a:extLst>
            </p:cNvPr>
            <p:cNvSpPr/>
            <p:nvPr/>
          </p:nvSpPr>
          <p:spPr>
            <a:xfrm>
              <a:off x="9803130" y="1128984"/>
              <a:ext cx="1550670" cy="493124"/>
            </a:xfrm>
            <a:prstGeom prst="wedgeRoundRectCallout">
              <a:avLst>
                <a:gd name="adj1" fmla="val -55477"/>
                <a:gd name="adj2" fmla="val 142044"/>
                <a:gd name="adj3" fmla="val 16667"/>
              </a:avLst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Background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03EB97F-DBA7-0CF6-F4B7-20EF60E70988}"/>
                </a:ext>
              </a:extLst>
            </p:cNvPr>
            <p:cNvSpPr/>
            <p:nvPr/>
          </p:nvSpPr>
          <p:spPr>
            <a:xfrm>
              <a:off x="5920740" y="5044629"/>
              <a:ext cx="1550670" cy="493124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Buttons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3CC7837-3306-1F31-EBEB-A956513652ED}"/>
                </a:ext>
              </a:extLst>
            </p:cNvPr>
            <p:cNvCxnSpPr/>
            <p:nvPr/>
          </p:nvCxnSpPr>
          <p:spPr>
            <a:xfrm flipH="1">
              <a:off x="3920490" y="5333685"/>
              <a:ext cx="1920240" cy="56419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E31A92E-29ED-5895-CF49-CABB4AC3427D}"/>
                </a:ext>
              </a:extLst>
            </p:cNvPr>
            <p:cNvCxnSpPr>
              <a:cxnSpLocks/>
            </p:cNvCxnSpPr>
            <p:nvPr/>
          </p:nvCxnSpPr>
          <p:spPr>
            <a:xfrm>
              <a:off x="7555230" y="5291191"/>
              <a:ext cx="2247900" cy="50467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0EEB849-71E4-FEC8-4ABF-25AE2D108DEB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6696075" y="5537753"/>
              <a:ext cx="413385" cy="1912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9267E75-CC19-B9B2-8F33-BFB5E208345A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6351272" y="5537753"/>
              <a:ext cx="344803" cy="19126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B3784-6538-DEF1-8781-5DA1BF431225}"/>
              </a:ext>
            </a:extLst>
          </p:cNvPr>
          <p:cNvSpPr>
            <a:spLocks noChangeAspect="1"/>
          </p:cNvSpPr>
          <p:nvPr/>
        </p:nvSpPr>
        <p:spPr>
          <a:xfrm rot="18952505">
            <a:off x="1352336" y="4172629"/>
            <a:ext cx="54000" cy="54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273191-C895-0E2F-918E-8BF86A3A3E1B}"/>
              </a:ext>
            </a:extLst>
          </p:cNvPr>
          <p:cNvSpPr/>
          <p:nvPr/>
        </p:nvSpPr>
        <p:spPr>
          <a:xfrm>
            <a:off x="577944" y="2148562"/>
            <a:ext cx="1515291" cy="432852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6AF1C8-E5AC-EE05-930A-7B87F30293EA}"/>
              </a:ext>
            </a:extLst>
          </p:cNvPr>
          <p:cNvSpPr>
            <a:spLocks noChangeAspect="1"/>
          </p:cNvSpPr>
          <p:nvPr/>
        </p:nvSpPr>
        <p:spPr>
          <a:xfrm rot="18952505">
            <a:off x="1351319" y="5606383"/>
            <a:ext cx="54000" cy="54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F8A7B2-AB5B-AB04-ECBF-4540EAD1CC04}"/>
              </a:ext>
            </a:extLst>
          </p:cNvPr>
          <p:cNvSpPr>
            <a:spLocks noChangeAspect="1"/>
          </p:cNvSpPr>
          <p:nvPr/>
        </p:nvSpPr>
        <p:spPr>
          <a:xfrm rot="18952505">
            <a:off x="828074" y="6049718"/>
            <a:ext cx="54000" cy="54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AE4B46-D9C2-0787-D056-8925C99574AF}"/>
              </a:ext>
            </a:extLst>
          </p:cNvPr>
          <p:cNvSpPr>
            <a:spLocks noChangeAspect="1"/>
          </p:cNvSpPr>
          <p:nvPr/>
        </p:nvSpPr>
        <p:spPr>
          <a:xfrm rot="18952505">
            <a:off x="1351320" y="2740264"/>
            <a:ext cx="54000" cy="54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91237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DE46CD-EB5A-EEF0-2F37-FB59E138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Main Program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D3F5C1-F588-9E4D-8C97-FDA1479F4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55098" cy="4351338"/>
          </a:xfrm>
        </p:spPr>
        <p:txBody>
          <a:bodyPr/>
          <a:lstStyle/>
          <a:p>
            <a:r>
              <a:rPr lang="en-US" sz="2800" dirty="0"/>
              <a:t>Sets up the world and contains the </a:t>
            </a:r>
            <a:r>
              <a:rPr lang="en-US" sz="2800" b="1" dirty="0"/>
              <a:t>main loop</a:t>
            </a:r>
            <a:r>
              <a:rPr lang="en-US" sz="2800" dirty="0"/>
              <a:t>. </a:t>
            </a:r>
          </a:p>
          <a:p>
            <a:pPr marL="0" indent="0">
              <a:buNone/>
            </a:pPr>
            <a:endParaRPr lang="en-TH" sz="2800" dirty="0"/>
          </a:p>
          <a:p>
            <a:endParaRPr lang="en-T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AFD57D-EB35-7E93-1CD7-2AFF94483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441" y="0"/>
            <a:ext cx="3676559" cy="205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88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5554-BAC2-7625-9CE5-0B9E1681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Step-02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E647D76-644A-232D-6273-55B21FD165C7}"/>
              </a:ext>
            </a:extLst>
          </p:cNvPr>
          <p:cNvSpPr/>
          <p:nvPr/>
        </p:nvSpPr>
        <p:spPr>
          <a:xfrm>
            <a:off x="955767" y="5795868"/>
            <a:ext cx="914400" cy="56170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Card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8D6082-2139-F45A-18E5-AC1365B5E706}"/>
              </a:ext>
            </a:extLst>
          </p:cNvPr>
          <p:cNvSpPr/>
          <p:nvPr/>
        </p:nvSpPr>
        <p:spPr>
          <a:xfrm>
            <a:off x="955767" y="2948166"/>
            <a:ext cx="914400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Game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5ACCE04-A97E-3771-44F7-82DA47E71DC6}"/>
              </a:ext>
            </a:extLst>
          </p:cNvPr>
          <p:cNvSpPr/>
          <p:nvPr/>
        </p:nvSpPr>
        <p:spPr>
          <a:xfrm>
            <a:off x="955767" y="4372017"/>
            <a:ext cx="914400" cy="5617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Deck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5D4171-BDE9-783E-C66B-E7892E6D8A45}"/>
              </a:ext>
            </a:extLst>
          </p:cNvPr>
          <p:cNvSpPr/>
          <p:nvPr/>
        </p:nvSpPr>
        <p:spPr>
          <a:xfrm>
            <a:off x="955767" y="1524315"/>
            <a:ext cx="914400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Main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7898A4-45E1-F99F-5ADC-1232422F04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93295" y="2477227"/>
            <a:ext cx="574765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9D2A0E-9C20-34FF-AF0F-0A071EEEE57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93295" y="3912247"/>
            <a:ext cx="574765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F80C9B-9DCD-35B8-A0BD-D9BA4E0C27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93295" y="5347662"/>
            <a:ext cx="574765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63865A8-B53C-5E2A-869C-B914CBF3D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969" y="1466604"/>
            <a:ext cx="7772400" cy="4872367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F75044E-48E8-986E-ADF6-ACC238E3EEF9}"/>
              </a:ext>
            </a:extLst>
          </p:cNvPr>
          <p:cNvSpPr/>
          <p:nvPr/>
        </p:nvSpPr>
        <p:spPr>
          <a:xfrm>
            <a:off x="4766310" y="2503169"/>
            <a:ext cx="1203960" cy="379167"/>
          </a:xfrm>
          <a:prstGeom prst="wedgeRoundRectCallout">
            <a:avLst>
              <a:gd name="adj1" fmla="val 81949"/>
              <a:gd name="adj2" fmla="val 102690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scoreText</a:t>
            </a:r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A98B0BD-F506-6AEB-F002-006AF5F578EE}"/>
              </a:ext>
            </a:extLst>
          </p:cNvPr>
          <p:cNvSpPr/>
          <p:nvPr/>
        </p:nvSpPr>
        <p:spPr>
          <a:xfrm>
            <a:off x="1851855" y="5201812"/>
            <a:ext cx="1586592" cy="379167"/>
          </a:xfrm>
          <a:prstGeom prst="wedgeRoundRectCallout">
            <a:avLst>
              <a:gd name="adj1" fmla="val 70116"/>
              <a:gd name="adj2" fmla="val -8847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messageText</a:t>
            </a:r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BFBC3FB-0D10-A1DC-CD49-997A8B2C1B1A}"/>
              </a:ext>
            </a:extLst>
          </p:cNvPr>
          <p:cNvSpPr/>
          <p:nvPr/>
        </p:nvSpPr>
        <p:spPr>
          <a:xfrm>
            <a:off x="4572000" y="4118520"/>
            <a:ext cx="904428" cy="379167"/>
          </a:xfrm>
          <a:prstGeom prst="wedgeRoundRectCallout">
            <a:avLst>
              <a:gd name="adj1" fmla="val 40579"/>
              <a:gd name="adj2" fmla="val 10570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oCard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5A7D904-BE6D-4DEB-700D-8FC325F5982A}"/>
              </a:ext>
            </a:extLst>
          </p:cNvPr>
          <p:cNvSpPr/>
          <p:nvPr/>
        </p:nvSpPr>
        <p:spPr>
          <a:xfrm>
            <a:off x="3314700" y="3912247"/>
            <a:ext cx="6972300" cy="115936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1E60916-CCE3-22BA-6BD8-87349F17E7F7}"/>
              </a:ext>
            </a:extLst>
          </p:cNvPr>
          <p:cNvSpPr/>
          <p:nvPr/>
        </p:nvSpPr>
        <p:spPr>
          <a:xfrm>
            <a:off x="10442937" y="3392692"/>
            <a:ext cx="1251234" cy="379167"/>
          </a:xfrm>
          <a:prstGeom prst="wedgeRoundRectCallout">
            <a:avLst>
              <a:gd name="adj1" fmla="val -59558"/>
              <a:gd name="adj2" fmla="val 138863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cardList</a:t>
            </a:r>
            <a:endParaRPr lang="en-US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C29DEEF-BFD6-F961-4F46-B38B91ED1926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5076" y="3229017"/>
            <a:ext cx="12700" cy="2847702"/>
          </a:xfrm>
          <a:prstGeom prst="bentConnector3">
            <a:avLst>
              <a:gd name="adj1" fmla="val 1800000"/>
            </a:avLst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243094-6777-4FF7-D54D-F821A22FAA9F}"/>
              </a:ext>
            </a:extLst>
          </p:cNvPr>
          <p:cNvSpPr>
            <a:spLocks noChangeAspect="1"/>
          </p:cNvSpPr>
          <p:nvPr/>
        </p:nvSpPr>
        <p:spPr>
          <a:xfrm rot="18952505">
            <a:off x="1354436" y="4172163"/>
            <a:ext cx="54000" cy="54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EDADEC-FA64-79B6-9CB9-BF5E00A50A9D}"/>
              </a:ext>
            </a:extLst>
          </p:cNvPr>
          <p:cNvSpPr>
            <a:spLocks noChangeAspect="1"/>
          </p:cNvSpPr>
          <p:nvPr/>
        </p:nvSpPr>
        <p:spPr>
          <a:xfrm rot="18952505">
            <a:off x="1351965" y="2737510"/>
            <a:ext cx="54000" cy="54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3841A6-8A94-49AB-B587-802FEF9E4E44}"/>
              </a:ext>
            </a:extLst>
          </p:cNvPr>
          <p:cNvSpPr>
            <a:spLocks noChangeAspect="1"/>
          </p:cNvSpPr>
          <p:nvPr/>
        </p:nvSpPr>
        <p:spPr>
          <a:xfrm rot="18952505">
            <a:off x="1355866" y="5605728"/>
            <a:ext cx="54000" cy="54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A4072B-3001-641E-8B5A-3D77807D054F}"/>
              </a:ext>
            </a:extLst>
          </p:cNvPr>
          <p:cNvSpPr>
            <a:spLocks noChangeAspect="1"/>
          </p:cNvSpPr>
          <p:nvPr/>
        </p:nvSpPr>
        <p:spPr>
          <a:xfrm rot="18952505">
            <a:off x="828074" y="6049718"/>
            <a:ext cx="54000" cy="54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748802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548C7-F98E-8990-2639-AC119DADC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Game Class</a:t>
            </a:r>
            <a:r>
              <a:rPr kumimoji="0" lang="en-TH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: </a:t>
            </a:r>
            <a:r>
              <a:rPr lang="en-US" sz="2800" dirty="0">
                <a:solidFill>
                  <a:prstClr val="black"/>
                </a:solidFill>
                <a:latin typeface="Aptos Display" panose="02110004020202020204"/>
              </a:rPr>
              <a:t>To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handle the actual game logic</a:t>
            </a:r>
            <a:endParaRPr lang="en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9CEAB-682E-06EC-A051-A38E585F9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dirty="0"/>
              <a:t>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FC2C01-6FF5-E5E0-32E6-6552C1EDD8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</a:t>
            </a:r>
            <a:r>
              <a:rPr lang="en-TH" dirty="0"/>
              <a:t>indow </a:t>
            </a:r>
          </a:p>
          <a:p>
            <a:r>
              <a:rPr lang="en-TH" dirty="0"/>
              <a:t>oDeck</a:t>
            </a:r>
          </a:p>
          <a:p>
            <a:r>
              <a:rPr lang="en-TH" dirty="0"/>
              <a:t>score</a:t>
            </a:r>
          </a:p>
          <a:p>
            <a:r>
              <a:rPr lang="en-TH" dirty="0"/>
              <a:t>scoreText</a:t>
            </a:r>
          </a:p>
          <a:p>
            <a:r>
              <a:rPr lang="en-TH" dirty="0"/>
              <a:t>messageText</a:t>
            </a:r>
          </a:p>
          <a:p>
            <a:r>
              <a:rPr lang="en-TH" dirty="0"/>
              <a:t>loserSound</a:t>
            </a:r>
          </a:p>
          <a:p>
            <a:r>
              <a:rPr lang="en-TH" dirty="0"/>
              <a:t>winnerSound</a:t>
            </a:r>
          </a:p>
          <a:p>
            <a:r>
              <a:rPr lang="en-TH" dirty="0"/>
              <a:t>cardShuffleSound</a:t>
            </a:r>
          </a:p>
          <a:p>
            <a:r>
              <a:rPr lang="en-TH" dirty="0"/>
              <a:t>cardXPositionsList</a:t>
            </a:r>
          </a:p>
          <a:p>
            <a:r>
              <a:rPr lang="en-US" dirty="0" err="1"/>
              <a:t>cardNumber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534BD4-3AF0-B70F-69E4-4229960254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TH" dirty="0"/>
              <a:t>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25CED-7C71-A946-DC7C-05236FF9F76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TH" b="1" dirty="0"/>
              <a:t>__init__()</a:t>
            </a:r>
          </a:p>
          <a:p>
            <a:r>
              <a:rPr lang="en-TH" b="1" dirty="0"/>
              <a:t>reset()</a:t>
            </a:r>
          </a:p>
          <a:p>
            <a:r>
              <a:rPr lang="en-TH" b="1" dirty="0"/>
              <a:t>getCardNameAndValue()</a:t>
            </a:r>
          </a:p>
          <a:p>
            <a:r>
              <a:rPr lang="en-TH" b="1" dirty="0"/>
              <a:t>showCard()</a:t>
            </a:r>
          </a:p>
          <a:p>
            <a:r>
              <a:rPr lang="en-TH" dirty="0"/>
              <a:t>hitHigherOrLower()</a:t>
            </a:r>
          </a:p>
          <a:p>
            <a:r>
              <a:rPr lang="en-US" b="1" dirty="0"/>
              <a:t>d</a:t>
            </a:r>
            <a:r>
              <a:rPr lang="en-TH" b="1" dirty="0"/>
              <a:t>raw()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109AD4-F8AC-11F9-E79A-39109C3D0386}"/>
              </a:ext>
            </a:extLst>
          </p:cNvPr>
          <p:cNvSpPr txBox="1"/>
          <p:nvPr/>
        </p:nvSpPr>
        <p:spPr>
          <a:xfrm>
            <a:off x="836612" y="1366322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dirty="0"/>
              <a:t>The </a:t>
            </a:r>
            <a:r>
              <a:rPr lang="en-TH" sz="1800" b="1" dirty="0"/>
              <a:t>Game object </a:t>
            </a:r>
            <a:r>
              <a:rPr lang="en-TH" sz="1800" dirty="0"/>
              <a:t>that </a:t>
            </a:r>
            <a:r>
              <a:rPr lang="en-TH" sz="1800" b="1" dirty="0"/>
              <a:t>runs the game</a:t>
            </a:r>
            <a:r>
              <a:rPr lang="en-TH" sz="1800" dirty="0"/>
              <a:t>.</a:t>
            </a:r>
            <a:endParaRPr lang="en-T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94E173-A4BE-A012-1C44-C48B5C8F7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358" y="-1571"/>
            <a:ext cx="3673642" cy="196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7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9228-2CDB-A089-CF8B-6F6276B3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5"/>
            <a:ext cx="11700555" cy="1325563"/>
          </a:xfrm>
        </p:spPr>
        <p:txBody>
          <a:bodyPr/>
          <a:lstStyle/>
          <a:p>
            <a:r>
              <a:rPr lang="en-TH" dirty="0"/>
              <a:t>Deck Class: </a:t>
            </a:r>
            <a:r>
              <a:rPr lang="en-US" sz="2800" dirty="0"/>
              <a:t>An object manager to create </a:t>
            </a:r>
            <a:br>
              <a:rPr lang="en-US" sz="2800" dirty="0"/>
            </a:br>
            <a:r>
              <a:rPr lang="en-US" sz="2800" dirty="0"/>
              <a:t>  			 and manage 52 Card objects</a:t>
            </a:r>
            <a:endParaRPr lang="en-T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86921B-4942-ADCC-0179-CB4F3273D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3FC12-749D-79F8-0DA8-A736E11B7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77885"/>
            <a:ext cx="5157787" cy="3511777"/>
          </a:xfrm>
        </p:spPr>
        <p:txBody>
          <a:bodyPr>
            <a:normAutofit/>
          </a:bodyPr>
          <a:lstStyle/>
          <a:p>
            <a:r>
              <a:rPr lang="en-US" dirty="0" err="1"/>
              <a:t>startingDeckList</a:t>
            </a:r>
            <a:endParaRPr lang="en-US" dirty="0"/>
          </a:p>
          <a:p>
            <a:r>
              <a:rPr lang="en-US" dirty="0" err="1"/>
              <a:t>playingDeckList</a:t>
            </a:r>
            <a:br>
              <a:rPr lang="en-US" dirty="0"/>
            </a:br>
            <a:endParaRPr lang="en-US" dirty="0"/>
          </a:p>
          <a:p>
            <a:endParaRPr lang="en-T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8AB7FC-9A0A-4804-99CF-7F05284343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TH" dirty="0"/>
              <a:t>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70C79-77A2-C21F-687D-09E138E22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77885"/>
            <a:ext cx="5183188" cy="3511777"/>
          </a:xfrm>
        </p:spPr>
        <p:txBody>
          <a:bodyPr>
            <a:normAutofit/>
          </a:bodyPr>
          <a:lstStyle/>
          <a:p>
            <a:r>
              <a:rPr lang="en-US" b="1" dirty="0"/>
              <a:t>__</a:t>
            </a:r>
            <a:r>
              <a:rPr lang="en-US" b="1" dirty="0" err="1"/>
              <a:t>init</a:t>
            </a:r>
            <a:r>
              <a:rPr lang="en-US" b="1" dirty="0"/>
              <a:t>__()</a:t>
            </a:r>
          </a:p>
          <a:p>
            <a:r>
              <a:rPr lang="en-US" b="1" dirty="0"/>
              <a:t>shuffle() </a:t>
            </a:r>
            <a:r>
              <a:rPr lang="en-US" dirty="0"/>
              <a:t>randomizes the deck </a:t>
            </a:r>
          </a:p>
          <a:p>
            <a:r>
              <a:rPr lang="en-US" b="1" dirty="0" err="1"/>
              <a:t>getCard</a:t>
            </a:r>
            <a:r>
              <a:rPr lang="en-US" b="1" dirty="0"/>
              <a:t>() </a:t>
            </a:r>
            <a:r>
              <a:rPr lang="en-US" dirty="0"/>
              <a:t>retrieves a card from the deck</a:t>
            </a:r>
          </a:p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returnCardToDeck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() put a card back into the deck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1020AB-D10A-BF23-DD8D-69CFC0292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358" y="-1571"/>
            <a:ext cx="3673642" cy="196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10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12678</TotalTime>
  <Words>947</Words>
  <Application>Microsoft Macintosh PowerPoint</Application>
  <PresentationFormat>Widescreen</PresentationFormat>
  <Paragraphs>215</Paragraphs>
  <Slides>46</Slides>
  <Notes>3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Aptos</vt:lpstr>
      <vt:lpstr>Aptos Display</vt:lpstr>
      <vt:lpstr>Arial</vt:lpstr>
      <vt:lpstr>Calibri</vt:lpstr>
      <vt:lpstr>Courier New</vt:lpstr>
      <vt:lpstr>Office Theme</vt:lpstr>
      <vt:lpstr>Games !!</vt:lpstr>
      <vt:lpstr>PowerPoint Presentation</vt:lpstr>
      <vt:lpstr>Card Game</vt:lpstr>
      <vt:lpstr>Program Design</vt:lpstr>
      <vt:lpstr>Step-01</vt:lpstr>
      <vt:lpstr>Main Program</vt:lpstr>
      <vt:lpstr>Step-02</vt:lpstr>
      <vt:lpstr>Game Class: To handle the actual game logic</vt:lpstr>
      <vt:lpstr>Deck Class: An object manager to create        and manage 52 Card objects</vt:lpstr>
      <vt:lpstr>Card Class: To represent a card </vt:lpstr>
      <vt:lpstr>Step-03</vt:lpstr>
      <vt:lpstr>PowerPoint Presentation</vt:lpstr>
      <vt:lpstr>References</vt:lpstr>
      <vt:lpstr>Sprites and Platforms</vt:lpstr>
      <vt:lpstr>Example of Arcade Games</vt:lpstr>
      <vt:lpstr>Collecting Blocks Game</vt:lpstr>
      <vt:lpstr>pygame.sprite.Sprite</vt:lpstr>
      <vt:lpstr>Collecting Blocks Game</vt:lpstr>
      <vt:lpstr>Collecting Blocks Game</vt:lpstr>
      <vt:lpstr>Collecting Blocks Game</vt:lpstr>
      <vt:lpstr>pygame.sprite.Group</vt:lpstr>
      <vt:lpstr>Collecting Blocks Game</vt:lpstr>
      <vt:lpstr>Collecting Blocks Game</vt:lpstr>
      <vt:lpstr>Collecting Blocks Game</vt:lpstr>
      <vt:lpstr>PowerPoint Presentation</vt:lpstr>
      <vt:lpstr>Mario-Like Game</vt:lpstr>
      <vt:lpstr>Mario-Like Game</vt:lpstr>
      <vt:lpstr>PowerPoint Presentation</vt:lpstr>
      <vt:lpstr>Mario-Like Game</vt:lpstr>
      <vt:lpstr>Player: stop, go_left, go_right, jump</vt:lpstr>
      <vt:lpstr>Player: calc_grav </vt:lpstr>
      <vt:lpstr>Player: update</vt:lpstr>
      <vt:lpstr>Mario-Like Game</vt:lpstr>
      <vt:lpstr>Mario-Like Game</vt:lpstr>
      <vt:lpstr>MovingPlatform: update</vt:lpstr>
      <vt:lpstr>Mario-Like Game</vt:lpstr>
      <vt:lpstr>Mario-Like Game</vt:lpstr>
      <vt:lpstr>Mario-Like Game</vt:lpstr>
      <vt:lpstr>Mario-Like Game</vt:lpstr>
      <vt:lpstr>Level: shift_world</vt:lpstr>
      <vt:lpstr>Level: shift_world</vt:lpstr>
      <vt:lpstr>Main: Level Up</vt:lpstr>
      <vt:lpstr>Mario-Like Game</vt:lpstr>
      <vt:lpstr>Mario-Like Game</vt:lpstr>
      <vt:lpstr>Mario-Like Game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Naruemon Pratanwanich</dc:creator>
  <cp:lastModifiedBy>Naruemon Pratanwanich</cp:lastModifiedBy>
  <cp:revision>44</cp:revision>
  <dcterms:created xsi:type="dcterms:W3CDTF">2024-07-22T06:16:45Z</dcterms:created>
  <dcterms:modified xsi:type="dcterms:W3CDTF">2024-10-30T03:47:14Z</dcterms:modified>
</cp:coreProperties>
</file>